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7" r:id="rId3"/>
    <p:sldId id="262" r:id="rId4"/>
    <p:sldId id="266" r:id="rId5"/>
    <p:sldId id="289" r:id="rId6"/>
    <p:sldId id="290" r:id="rId7"/>
    <p:sldId id="281" r:id="rId8"/>
    <p:sldId id="282" r:id="rId9"/>
    <p:sldId id="291" r:id="rId10"/>
    <p:sldId id="292" r:id="rId11"/>
    <p:sldId id="293" r:id="rId12"/>
    <p:sldId id="294" r:id="rId13"/>
    <p:sldId id="295" r:id="rId14"/>
    <p:sldId id="296" r:id="rId15"/>
    <p:sldId id="297" r:id="rId16"/>
    <p:sldId id="298" r:id="rId17"/>
    <p:sldId id="299" r:id="rId18"/>
    <p:sldId id="300" r:id="rId19"/>
    <p:sldId id="301" r:id="rId20"/>
    <p:sldId id="302" r:id="rId21"/>
    <p:sldId id="303" r:id="rId22"/>
    <p:sldId id="304" r:id="rId23"/>
    <p:sldId id="283" r:id="rId24"/>
    <p:sldId id="284" r:id="rId25"/>
    <p:sldId id="285" r:id="rId26"/>
    <p:sldId id="286" r:id="rId27"/>
    <p:sldId id="305" r:id="rId28"/>
  </p:sldIdLst>
  <p:sldSz cx="9144000" cy="5143500" type="screen16x9"/>
  <p:notesSz cx="6858000" cy="9144000"/>
  <p:embeddedFontLst>
    <p:embeddedFont>
      <p:font typeface="Open Sans" panose="020B0606030504020204" pitchFamily="34" charset="0"/>
      <p:regular r:id="rId30"/>
      <p:bold r:id="rId31"/>
      <p:italic r:id="rId32"/>
      <p:boldItalic r:id="rId33"/>
    </p:embeddedFont>
    <p:embeddedFont>
      <p:font typeface="Open Sans ExtraBold" panose="020B0906030804020204" pitchFamily="34" charset="0"/>
      <p:bold r:id="rId34"/>
      <p:italic r:id="rId35"/>
      <p:boldItalic r:id="rId36"/>
    </p:embeddedFont>
    <p:embeddedFont>
      <p:font typeface="Open Sans ExtraBold" panose="020B0906030804020204" pitchFamily="34" charset="0"/>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E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Estilo medio 3 - Énfasis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Estilo medio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640"/>
    <p:restoredTop sz="94628"/>
  </p:normalViewPr>
  <p:slideViewPr>
    <p:cSldViewPr snapToGrid="0">
      <p:cViewPr varScale="1">
        <p:scale>
          <a:sx n="108" d="100"/>
          <a:sy n="108" d="100"/>
        </p:scale>
        <p:origin x="365"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663723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900963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4783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3545734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610460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30851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911433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259358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949622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10404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13985bf04a1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13985bf04a1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421319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567017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516555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3985bf04a1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3985bf04a1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06020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712713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3985bf04a1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3985bf04a1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60967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356179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732768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3985bf04a1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3985bf04a1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7478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4383816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13331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90176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3985bf04a1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3985bf04a1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2885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7908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085675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dirty="0"/>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dirty="0"/>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dirty="0"/>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3 Normal">
  <p:cSld name="03 Normal">
    <p:spTree>
      <p:nvGrpSpPr>
        <p:cNvPr id="1" name="Shape 12"/>
        <p:cNvGrpSpPr/>
        <p:nvPr/>
      </p:nvGrpSpPr>
      <p:grpSpPr>
        <a:xfrm>
          <a:off x="0" y="0"/>
          <a:ext cx="0" cy="0"/>
          <a:chOff x="0" y="0"/>
          <a:chExt cx="0" cy="0"/>
        </a:xfrm>
      </p:grpSpPr>
      <p:sp>
        <p:nvSpPr>
          <p:cNvPr id="13" name="Google Shape;13;p31"/>
          <p:cNvSpPr/>
          <p:nvPr/>
        </p:nvSpPr>
        <p:spPr>
          <a:xfrm>
            <a:off x="304850" y="384125"/>
            <a:ext cx="1259100" cy="36000"/>
          </a:xfrm>
          <a:prstGeom prst="rect">
            <a:avLst/>
          </a:prstGeom>
          <a:solidFill>
            <a:srgbClr val="00A8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31"/>
          <p:cNvSpPr/>
          <p:nvPr/>
        </p:nvSpPr>
        <p:spPr>
          <a:xfrm>
            <a:off x="0" y="4686000"/>
            <a:ext cx="9144000" cy="457500"/>
          </a:xfrm>
          <a:prstGeom prst="rect">
            <a:avLst/>
          </a:prstGeom>
          <a:solidFill>
            <a:srgbClr val="002E4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31"/>
          <p:cNvSpPr/>
          <p:nvPr/>
        </p:nvSpPr>
        <p:spPr>
          <a:xfrm>
            <a:off x="8968150" y="4686025"/>
            <a:ext cx="175800" cy="457500"/>
          </a:xfrm>
          <a:prstGeom prst="rect">
            <a:avLst/>
          </a:prstGeom>
          <a:solidFill>
            <a:srgbClr val="00A89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31"/>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400"/>
              <a:buFont typeface="Arial"/>
              <a:buNone/>
              <a:defRPr sz="2400" b="0" i="0" u="none" strike="noStrike" cap="none">
                <a:solidFill>
                  <a:srgbClr val="002E4C"/>
                </a:solidFill>
                <a:latin typeface="Open Sans ExtraBold"/>
                <a:ea typeface="Open Sans ExtraBold"/>
                <a:cs typeface="Open Sans ExtraBold"/>
                <a:sym typeface="Open Sans ExtraBold"/>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 name="Google Shape;17;p31"/>
          <p:cNvSpPr txBox="1">
            <a:spLocks noGrp="1"/>
          </p:cNvSpPr>
          <p:nvPr>
            <p:ph type="subTitle" idx="1"/>
          </p:nvPr>
        </p:nvSpPr>
        <p:spPr>
          <a:xfrm>
            <a:off x="795250" y="1005250"/>
            <a:ext cx="7857300" cy="4575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000"/>
              <a:buFont typeface="Arial"/>
              <a:buNone/>
              <a:defRPr sz="2000" b="1" i="0" u="none" strike="noStrike" cap="none">
                <a:solidFill>
                  <a:srgbClr val="002E4C"/>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 name="Google Shape;18;p31"/>
          <p:cNvSpPr txBox="1">
            <a:spLocks noGrp="1"/>
          </p:cNvSpPr>
          <p:nvPr>
            <p:ph type="body" idx="2"/>
          </p:nvPr>
        </p:nvSpPr>
        <p:spPr>
          <a:xfrm>
            <a:off x="795250" y="1733550"/>
            <a:ext cx="7857300" cy="2457600"/>
          </a:xfrm>
          <a:prstGeom prst="rect">
            <a:avLst/>
          </a:prstGeom>
          <a:noFill/>
          <a:ln>
            <a:noFill/>
          </a:ln>
        </p:spPr>
        <p:txBody>
          <a:bodyPr spcFirstLastPara="1" wrap="square" lIns="91425" tIns="91425" rIns="91425" bIns="91425" anchor="t" anchorCtr="0">
            <a:noAutofit/>
          </a:bodyPr>
          <a:lstStyle>
            <a:lvl1pPr marL="457200" marR="0" lvl="0" indent="-330200" algn="l" rtl="0">
              <a:lnSpc>
                <a:spcPct val="115000"/>
              </a:lnSpc>
              <a:spcBef>
                <a:spcPts val="0"/>
              </a:spcBef>
              <a:spcAft>
                <a:spcPts val="0"/>
              </a:spcAft>
              <a:buClr>
                <a:srgbClr val="002E4C"/>
              </a:buClr>
              <a:buSzPts val="1600"/>
              <a:buFont typeface="Open Sans"/>
              <a:buAutoNum type="arabicPeriod"/>
              <a:defRPr sz="1600" b="1" i="0" u="none" strike="noStrike" cap="none">
                <a:solidFill>
                  <a:srgbClr val="002E4C"/>
                </a:solidFill>
                <a:latin typeface="Open Sans"/>
                <a:ea typeface="Open Sans"/>
                <a:cs typeface="Open Sans"/>
                <a:sym typeface="Open Sans"/>
              </a:defRPr>
            </a:lvl1pPr>
            <a:lvl2pPr marL="914400" marR="0" lvl="1" indent="-330200" algn="l" rtl="0">
              <a:lnSpc>
                <a:spcPct val="115000"/>
              </a:lnSpc>
              <a:spcBef>
                <a:spcPts val="0"/>
              </a:spcBef>
              <a:spcAft>
                <a:spcPts val="0"/>
              </a:spcAft>
              <a:buClr>
                <a:srgbClr val="002E4C"/>
              </a:buClr>
              <a:buSzPts val="1600"/>
              <a:buFont typeface="Open Sans"/>
              <a:buAutoNum type="alphaLcPeriod"/>
              <a:defRPr sz="1600" b="1" i="0" u="none" strike="noStrike" cap="none">
                <a:solidFill>
                  <a:srgbClr val="002E4C"/>
                </a:solidFill>
                <a:latin typeface="Open Sans"/>
                <a:ea typeface="Open Sans"/>
                <a:cs typeface="Open Sans"/>
                <a:sym typeface="Open Sans"/>
              </a:defRPr>
            </a:lvl2pPr>
            <a:lvl3pPr marL="1371600" marR="0" lvl="2" indent="-330200" algn="l" rtl="0">
              <a:lnSpc>
                <a:spcPct val="115000"/>
              </a:lnSpc>
              <a:spcBef>
                <a:spcPts val="0"/>
              </a:spcBef>
              <a:spcAft>
                <a:spcPts val="0"/>
              </a:spcAft>
              <a:buClr>
                <a:srgbClr val="002E4C"/>
              </a:buClr>
              <a:buSzPts val="1600"/>
              <a:buFont typeface="Open Sans"/>
              <a:buAutoNum type="romanLcPeriod"/>
              <a:defRPr sz="1600" b="1" i="0" u="none" strike="noStrike" cap="none">
                <a:solidFill>
                  <a:srgbClr val="002E4C"/>
                </a:solidFill>
                <a:latin typeface="Open Sans"/>
                <a:ea typeface="Open Sans"/>
                <a:cs typeface="Open Sans"/>
                <a:sym typeface="Open Sans"/>
              </a:defRPr>
            </a:lvl3pPr>
            <a:lvl4pPr marL="1828800" marR="0" lvl="3" indent="-330200" algn="l" rtl="0">
              <a:lnSpc>
                <a:spcPct val="115000"/>
              </a:lnSpc>
              <a:spcBef>
                <a:spcPts val="0"/>
              </a:spcBef>
              <a:spcAft>
                <a:spcPts val="0"/>
              </a:spcAft>
              <a:buClr>
                <a:srgbClr val="002E4C"/>
              </a:buClr>
              <a:buSzPts val="1600"/>
              <a:buFont typeface="Open Sans"/>
              <a:buAutoNum type="arabicPeriod"/>
              <a:defRPr sz="1600" b="1" i="0" u="none" strike="noStrike" cap="none">
                <a:solidFill>
                  <a:srgbClr val="002E4C"/>
                </a:solidFill>
                <a:latin typeface="Open Sans"/>
                <a:ea typeface="Open Sans"/>
                <a:cs typeface="Open Sans"/>
                <a:sym typeface="Open Sans"/>
              </a:defRPr>
            </a:lvl4pPr>
            <a:lvl5pPr marL="2286000" marR="0" lvl="4" indent="-330200" algn="l" rtl="0">
              <a:lnSpc>
                <a:spcPct val="115000"/>
              </a:lnSpc>
              <a:spcBef>
                <a:spcPts val="0"/>
              </a:spcBef>
              <a:spcAft>
                <a:spcPts val="0"/>
              </a:spcAft>
              <a:buClr>
                <a:srgbClr val="002E4C"/>
              </a:buClr>
              <a:buSzPts val="1600"/>
              <a:buFont typeface="Open Sans"/>
              <a:buAutoNum type="alphaLcPeriod"/>
              <a:defRPr sz="1600" b="1" i="0" u="none" strike="noStrike" cap="none">
                <a:solidFill>
                  <a:srgbClr val="002E4C"/>
                </a:solidFill>
                <a:latin typeface="Open Sans"/>
                <a:ea typeface="Open Sans"/>
                <a:cs typeface="Open Sans"/>
                <a:sym typeface="Open Sans"/>
              </a:defRPr>
            </a:lvl5pPr>
            <a:lvl6pPr marL="2743200" marR="0" lvl="5" indent="-330200" algn="l" rtl="0">
              <a:lnSpc>
                <a:spcPct val="115000"/>
              </a:lnSpc>
              <a:spcBef>
                <a:spcPts val="0"/>
              </a:spcBef>
              <a:spcAft>
                <a:spcPts val="0"/>
              </a:spcAft>
              <a:buClr>
                <a:srgbClr val="002E4C"/>
              </a:buClr>
              <a:buSzPts val="1600"/>
              <a:buFont typeface="Open Sans"/>
              <a:buAutoNum type="romanLcPeriod"/>
              <a:defRPr sz="1600" b="1" i="0" u="none" strike="noStrike" cap="none">
                <a:solidFill>
                  <a:srgbClr val="002E4C"/>
                </a:solidFill>
                <a:latin typeface="Open Sans"/>
                <a:ea typeface="Open Sans"/>
                <a:cs typeface="Open Sans"/>
                <a:sym typeface="Open Sans"/>
              </a:defRPr>
            </a:lvl6pPr>
            <a:lvl7pPr marL="3200400" marR="0" lvl="6" indent="-330200" algn="l" rtl="0">
              <a:lnSpc>
                <a:spcPct val="115000"/>
              </a:lnSpc>
              <a:spcBef>
                <a:spcPts val="0"/>
              </a:spcBef>
              <a:spcAft>
                <a:spcPts val="0"/>
              </a:spcAft>
              <a:buClr>
                <a:srgbClr val="002E4C"/>
              </a:buClr>
              <a:buSzPts val="1600"/>
              <a:buFont typeface="Open Sans"/>
              <a:buAutoNum type="arabicPeriod"/>
              <a:defRPr sz="1600" b="1" i="0" u="none" strike="noStrike" cap="none">
                <a:solidFill>
                  <a:srgbClr val="002E4C"/>
                </a:solidFill>
                <a:latin typeface="Open Sans"/>
                <a:ea typeface="Open Sans"/>
                <a:cs typeface="Open Sans"/>
                <a:sym typeface="Open Sans"/>
              </a:defRPr>
            </a:lvl7pPr>
            <a:lvl8pPr marL="3657600" marR="0" lvl="7" indent="-330200" algn="l" rtl="0">
              <a:lnSpc>
                <a:spcPct val="115000"/>
              </a:lnSpc>
              <a:spcBef>
                <a:spcPts val="0"/>
              </a:spcBef>
              <a:spcAft>
                <a:spcPts val="0"/>
              </a:spcAft>
              <a:buClr>
                <a:srgbClr val="002E4C"/>
              </a:buClr>
              <a:buSzPts val="1600"/>
              <a:buFont typeface="Open Sans"/>
              <a:buAutoNum type="alphaLcPeriod"/>
              <a:defRPr sz="1600" b="1" i="0" u="none" strike="noStrike" cap="none">
                <a:solidFill>
                  <a:srgbClr val="002E4C"/>
                </a:solidFill>
                <a:latin typeface="Open Sans"/>
                <a:ea typeface="Open Sans"/>
                <a:cs typeface="Open Sans"/>
                <a:sym typeface="Open Sans"/>
              </a:defRPr>
            </a:lvl8pPr>
            <a:lvl9pPr marL="4114800" marR="0" lvl="8" indent="-330200" algn="l" rtl="0">
              <a:lnSpc>
                <a:spcPct val="115000"/>
              </a:lnSpc>
              <a:spcBef>
                <a:spcPts val="0"/>
              </a:spcBef>
              <a:spcAft>
                <a:spcPts val="0"/>
              </a:spcAft>
              <a:buClr>
                <a:srgbClr val="002E4C"/>
              </a:buClr>
              <a:buSzPts val="1600"/>
              <a:buFont typeface="Open Sans"/>
              <a:buAutoNum type="romanLcPeriod"/>
              <a:defRPr sz="1600" b="1" i="0" u="none" strike="noStrike" cap="none">
                <a:solidFill>
                  <a:srgbClr val="002E4C"/>
                </a:solidFill>
                <a:latin typeface="Open Sans"/>
                <a:ea typeface="Open Sans"/>
                <a:cs typeface="Open Sans"/>
                <a:sym typeface="Open Sans"/>
              </a:defRPr>
            </a:lvl9pPr>
          </a:lstStyle>
          <a:p>
            <a:endParaRPr/>
          </a:p>
        </p:txBody>
      </p:sp>
      <p:pic>
        <p:nvPicPr>
          <p:cNvPr id="19" name="Google Shape;19;p31"/>
          <p:cNvPicPr preferRelativeResize="0"/>
          <p:nvPr/>
        </p:nvPicPr>
        <p:blipFill rotWithShape="1">
          <a:blip r:embed="rId2">
            <a:alphaModFix/>
          </a:blip>
          <a:srcRect/>
          <a:stretch/>
        </p:blipFill>
        <p:spPr>
          <a:xfrm>
            <a:off x="7975075" y="4641000"/>
            <a:ext cx="598474" cy="541424"/>
          </a:xfrm>
          <a:prstGeom prst="rect">
            <a:avLst/>
          </a:prstGeom>
          <a:noFill/>
          <a:ln>
            <a:noFill/>
          </a:ln>
        </p:spPr>
      </p:pic>
    </p:spTree>
    <p:extLst>
      <p:ext uri="{BB962C8B-B14F-4D97-AF65-F5344CB8AC3E}">
        <p14:creationId xmlns:p14="http://schemas.microsoft.com/office/powerpoint/2010/main" val="2810589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dirty="0"/>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dirty="0"/>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dirty="0"/>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dirty="0"/>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dirty="0"/>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dirty="0"/>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dirty="0"/>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2.xml"/><Relationship Id="rId1" Type="http://schemas.openxmlformats.org/officeDocument/2006/relationships/slideLayout" Target="../slideLayouts/slideLayout12.xml"/><Relationship Id="rId4" Type="http://schemas.openxmlformats.org/officeDocument/2006/relationships/image" Target="../media/image27.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12.xml"/><Relationship Id="rId4" Type="http://schemas.openxmlformats.org/officeDocument/2006/relationships/image" Target="../media/image30.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2" name="Picture 2" descr="HTML. Lenguaje de Marcas de Hipertexto, definicion - Digital Cubik">
            <a:extLst>
              <a:ext uri="{FF2B5EF4-FFF2-40B4-BE49-F238E27FC236}">
                <a16:creationId xmlns:a16="http://schemas.microsoft.com/office/drawing/2014/main" id="{F217711A-53BD-614C-A77D-96290F93642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641" r="10491"/>
          <a:stretch/>
        </p:blipFill>
        <p:spPr bwMode="auto">
          <a:xfrm>
            <a:off x="0" y="0"/>
            <a:ext cx="5656881" cy="5143500"/>
          </a:xfrm>
          <a:prstGeom prst="rect">
            <a:avLst/>
          </a:prstGeom>
          <a:noFill/>
          <a:extLst>
            <a:ext uri="{909E8E84-426E-40DD-AFC4-6F175D3DCCD1}">
              <a14:hiddenFill xmlns:a14="http://schemas.microsoft.com/office/drawing/2010/main">
                <a:solidFill>
                  <a:srgbClr val="FFFFFF"/>
                </a:solidFill>
              </a14:hiddenFill>
            </a:ext>
          </a:extLst>
        </p:spPr>
      </p:pic>
      <p:sp>
        <p:nvSpPr>
          <p:cNvPr id="55" name="Google Shape;55;p13"/>
          <p:cNvSpPr txBox="1"/>
          <p:nvPr/>
        </p:nvSpPr>
        <p:spPr>
          <a:xfrm>
            <a:off x="5656881" y="300660"/>
            <a:ext cx="3924300" cy="9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3200" dirty="0">
                <a:solidFill>
                  <a:srgbClr val="002E4C"/>
                </a:solidFill>
                <a:latin typeface="Open Sans ExtraBold"/>
                <a:ea typeface="Open Sans ExtraBold"/>
                <a:cs typeface="Open Sans ExtraBold"/>
                <a:sym typeface="Open Sans ExtraBold"/>
              </a:rPr>
              <a:t>Entornos de desarrollos</a:t>
            </a:r>
            <a:endParaRPr sz="3200" dirty="0">
              <a:solidFill>
                <a:srgbClr val="002E4C"/>
              </a:solidFill>
              <a:latin typeface="Open Sans ExtraBold"/>
              <a:ea typeface="Open Sans ExtraBold"/>
              <a:cs typeface="Open Sans ExtraBold"/>
              <a:sym typeface="Open Sans ExtraBold"/>
            </a:endParaRPr>
          </a:p>
        </p:txBody>
      </p:sp>
      <p:sp>
        <p:nvSpPr>
          <p:cNvPr id="56" name="Google Shape;56;p13"/>
          <p:cNvSpPr txBox="1"/>
          <p:nvPr/>
        </p:nvSpPr>
        <p:spPr>
          <a:xfrm>
            <a:off x="5656881" y="1343281"/>
            <a:ext cx="3363133" cy="63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2000" b="1" dirty="0">
                <a:solidFill>
                  <a:srgbClr val="002E4C"/>
                </a:solidFill>
                <a:latin typeface="Open Sans"/>
                <a:ea typeface="Open Sans"/>
                <a:cs typeface="Open Sans"/>
                <a:sym typeface="Open Sans"/>
              </a:rPr>
              <a:t>TEMA 5. Tablas y formularios</a:t>
            </a:r>
            <a:endParaRPr sz="2000" b="1" dirty="0">
              <a:solidFill>
                <a:srgbClr val="002E4C"/>
              </a:solidFill>
              <a:latin typeface="Open Sans"/>
              <a:ea typeface="Open Sans"/>
              <a:cs typeface="Open Sans"/>
              <a:sym typeface="Open Sans"/>
            </a:endParaRPr>
          </a:p>
        </p:txBody>
      </p:sp>
      <p:cxnSp>
        <p:nvCxnSpPr>
          <p:cNvPr id="58" name="Google Shape;58;p13"/>
          <p:cNvCxnSpPr/>
          <p:nvPr/>
        </p:nvCxnSpPr>
        <p:spPr>
          <a:xfrm>
            <a:off x="3760600" y="881950"/>
            <a:ext cx="1368900" cy="7200"/>
          </a:xfrm>
          <a:prstGeom prst="straightConnector1">
            <a:avLst/>
          </a:prstGeom>
          <a:noFill/>
          <a:ln w="76200" cap="flat" cmpd="sng">
            <a:solidFill>
              <a:schemeClr val="accent5"/>
            </a:solidFill>
            <a:prstDash val="solid"/>
            <a:round/>
            <a:headEnd type="none" w="med" len="med"/>
            <a:tailEnd type="none" w="med" len="med"/>
          </a:ln>
        </p:spPr>
      </p:cxnSp>
      <p:pic>
        <p:nvPicPr>
          <p:cNvPr id="1026" name="Picture 2" descr="ADA ITS - Instituto Tecnológico Superior ADA ITS">
            <a:extLst>
              <a:ext uri="{FF2B5EF4-FFF2-40B4-BE49-F238E27FC236}">
                <a16:creationId xmlns:a16="http://schemas.microsoft.com/office/drawing/2014/main" id="{D4FC4BED-9604-4B55-9EF7-A5ECF5D4F20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2005" y="4336904"/>
            <a:ext cx="2188009" cy="66734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a:t>
            </a:r>
            <a:r>
              <a:rPr lang="es-ES" sz="2800" b="1" dirty="0" err="1">
                <a:solidFill>
                  <a:srgbClr val="002E4C"/>
                </a:solidFill>
                <a:latin typeface="Open Sans Extrabold"/>
                <a:ea typeface="Open Sans Extrabold"/>
                <a:cs typeface="Open Sans Extrabold"/>
                <a:sym typeface="Open Sans ExtraBold"/>
              </a:rPr>
              <a:t>Get</a:t>
            </a:r>
            <a:r>
              <a:rPr lang="es-ES" sz="2800" b="1" dirty="0">
                <a:solidFill>
                  <a:srgbClr val="002E4C"/>
                </a:solidFill>
                <a:latin typeface="Open Sans Extrabold"/>
                <a:ea typeface="Open Sans Extrabold"/>
                <a:cs typeface="Open Sans Extrabold"/>
                <a:sym typeface="Open Sans ExtraBold"/>
              </a:rPr>
              <a:t> y Post</a:t>
            </a:r>
            <a:endParaRPr sz="2700" dirty="0"/>
          </a:p>
        </p:txBody>
      </p:sp>
      <p:sp>
        <p:nvSpPr>
          <p:cNvPr id="2" name="CuadroTexto 1">
            <a:extLst>
              <a:ext uri="{FF2B5EF4-FFF2-40B4-BE49-F238E27FC236}">
                <a16:creationId xmlns:a16="http://schemas.microsoft.com/office/drawing/2014/main" id="{3B1A0985-A32D-A8BD-19E5-93F487CF0927}"/>
              </a:ext>
            </a:extLst>
          </p:cNvPr>
          <p:cNvSpPr txBox="1"/>
          <p:nvPr/>
        </p:nvSpPr>
        <p:spPr>
          <a:xfrm>
            <a:off x="881743" y="964025"/>
            <a:ext cx="7380514" cy="2677656"/>
          </a:xfrm>
          <a:prstGeom prst="rect">
            <a:avLst/>
          </a:prstGeom>
          <a:noFill/>
        </p:spPr>
        <p:txBody>
          <a:bodyPr wrap="square" rtlCol="0">
            <a:spAutoFit/>
          </a:bodyPr>
          <a:lstStyle/>
          <a:p>
            <a:r>
              <a:rPr lang="es-ES" sz="1200" dirty="0">
                <a:effectLst/>
                <a:latin typeface="Arial" panose="020B0604020202020204" pitchFamily="34" charset="0"/>
                <a:cs typeface="Arial" panose="020B0604020202020204" pitchFamily="34" charset="0"/>
              </a:rPr>
              <a:t>El fichero que se encuentra en el servidor y que procesará la </a:t>
            </a:r>
            <a:r>
              <a:rPr lang="es-ES" sz="1200" dirty="0" err="1">
                <a:effectLst/>
                <a:latin typeface="Arial" panose="020B0604020202020204" pitchFamily="34" charset="0"/>
                <a:cs typeface="Arial" panose="020B0604020202020204" pitchFamily="34" charset="0"/>
              </a:rPr>
              <a:t>información</a:t>
            </a:r>
            <a:r>
              <a:rPr lang="es-ES" sz="1200" dirty="0">
                <a:effectLst/>
                <a:latin typeface="Arial" panose="020B0604020202020204" pitchFamily="34" charset="0"/>
                <a:cs typeface="Arial" panose="020B0604020202020204" pitchFamily="34" charset="0"/>
              </a:rPr>
              <a:t> enviada desde el cliente es </a:t>
            </a:r>
            <a:r>
              <a:rPr lang="es-ES" sz="1200" dirty="0" err="1">
                <a:effectLst/>
                <a:latin typeface="Arial" panose="020B0604020202020204" pitchFamily="34" charset="0"/>
                <a:cs typeface="Arial" panose="020B0604020202020204" pitchFamily="34" charset="0"/>
              </a:rPr>
              <a:t>proceso.php</a:t>
            </a:r>
            <a:r>
              <a:rPr lang="es-ES" sz="1200" dirty="0">
                <a:effectLst/>
                <a:latin typeface="Arial" panose="020B0604020202020204" pitchFamily="34" charset="0"/>
                <a:cs typeface="Arial" panose="020B0604020202020204" pitchFamily="34" charset="0"/>
              </a:rPr>
              <a:t>. Si utilizo el </a:t>
            </a:r>
            <a:r>
              <a:rPr lang="es-ES" sz="1200" dirty="0" err="1">
                <a:effectLst/>
                <a:latin typeface="Arial" panose="020B0604020202020204" pitchFamily="34" charset="0"/>
                <a:cs typeface="Arial" panose="020B0604020202020204" pitchFamily="34" charset="0"/>
              </a:rPr>
              <a:t>método</a:t>
            </a:r>
            <a:r>
              <a:rPr lang="es-ES" sz="1200" dirty="0">
                <a:effectLst/>
                <a:latin typeface="Arial" panose="020B0604020202020204" pitchFamily="34" charset="0"/>
                <a:cs typeface="Arial" panose="020B0604020202020204" pitchFamily="34" charset="0"/>
              </a:rPr>
              <a:t> de </a:t>
            </a:r>
            <a:r>
              <a:rPr lang="es-ES" sz="1200" dirty="0" err="1">
                <a:effectLst/>
                <a:latin typeface="Arial" panose="020B0604020202020204" pitchFamily="34" charset="0"/>
                <a:cs typeface="Arial" panose="020B0604020202020204" pitchFamily="34" charset="0"/>
              </a:rPr>
              <a:t>envío</a:t>
            </a:r>
            <a:endParaRPr lang="es-ES" sz="1200" dirty="0">
              <a:effectLst/>
              <a:latin typeface="Arial" panose="020B0604020202020204" pitchFamily="34" charset="0"/>
              <a:cs typeface="Arial" panose="020B0604020202020204" pitchFamily="34" charset="0"/>
            </a:endParaRPr>
          </a:p>
          <a:p>
            <a:r>
              <a:rPr lang="es-ES" sz="1200" dirty="0">
                <a:effectLst/>
                <a:latin typeface="Arial" panose="020B0604020202020204" pitchFamily="34" charset="0"/>
                <a:cs typeface="Arial" panose="020B0604020202020204" pitchFamily="34" charset="0"/>
              </a:rPr>
              <a:t> </a:t>
            </a:r>
            <a:r>
              <a:rPr lang="es-ES" sz="1200" dirty="0" err="1">
                <a:effectLst/>
                <a:latin typeface="Arial" panose="020B0604020202020204" pitchFamily="34" charset="0"/>
                <a:cs typeface="Arial" panose="020B0604020202020204" pitchFamily="34" charset="0"/>
              </a:rPr>
              <a:t>get</a:t>
            </a:r>
            <a:r>
              <a:rPr lang="es-ES" sz="1200" dirty="0">
                <a:effectLst/>
                <a:latin typeface="Arial" panose="020B0604020202020204" pitchFamily="34" charset="0"/>
                <a:cs typeface="Arial" panose="020B0604020202020204" pitchFamily="34" charset="0"/>
              </a:rPr>
              <a:t>, al hacer clic sobre el </a:t>
            </a:r>
            <a:r>
              <a:rPr lang="es-ES" sz="1200" dirty="0" err="1">
                <a:effectLst/>
                <a:latin typeface="Arial" panose="020B0604020202020204" pitchFamily="34" charset="0"/>
                <a:cs typeface="Arial" panose="020B0604020202020204" pitchFamily="34" charset="0"/>
              </a:rPr>
              <a:t>botón</a:t>
            </a:r>
            <a:r>
              <a:rPr lang="es-ES" sz="1200" dirty="0">
                <a:effectLst/>
                <a:latin typeface="Arial" panose="020B0604020202020204" pitchFamily="34" charset="0"/>
                <a:cs typeface="Arial" panose="020B0604020202020204" pitchFamily="34" charset="0"/>
              </a:rPr>
              <a:t> «Enviar»</a:t>
            </a:r>
            <a:r>
              <a:rPr lang="es-ES" sz="1200" dirty="0">
                <a:effectLst/>
                <a:latin typeface="Arial" panose="020B0604020202020204" pitchFamily="34" charset="0"/>
                <a:cs typeface="Arial" panose="020B0604020202020204" pitchFamily="34" charset="0"/>
                <a:sym typeface="Wingdings" pitchFamily="2" charset="2"/>
              </a:rPr>
              <a:t></a:t>
            </a:r>
            <a:endParaRPr lang="es-ES" sz="1200" dirty="0">
              <a:effectLst/>
              <a:latin typeface="Arial" panose="020B0604020202020204" pitchFamily="34" charset="0"/>
              <a:cs typeface="Arial" panose="020B0604020202020204" pitchFamily="34" charset="0"/>
            </a:endParaRPr>
          </a:p>
          <a:p>
            <a:endParaRPr lang="es-ES" sz="1200" dirty="0">
              <a:latin typeface="Arial" panose="020B0604020202020204" pitchFamily="34" charset="0"/>
              <a:cs typeface="Arial" panose="020B0604020202020204" pitchFamily="34" charset="0"/>
            </a:endParaRPr>
          </a:p>
          <a:p>
            <a:endParaRPr lang="es-ES" sz="1200" dirty="0">
              <a:latin typeface="Arial" panose="020B0604020202020204" pitchFamily="34" charset="0"/>
              <a:cs typeface="Arial" panose="020B0604020202020204" pitchFamily="34" charset="0"/>
            </a:endParaRPr>
          </a:p>
          <a:p>
            <a:r>
              <a:rPr lang="es-ES" sz="1200" dirty="0">
                <a:effectLst/>
                <a:latin typeface="Arial" panose="020B0604020202020204" pitchFamily="34" charset="0"/>
                <a:cs typeface="Arial" panose="020B0604020202020204" pitchFamily="34" charset="0"/>
              </a:rPr>
              <a:t>Cuando se </a:t>
            </a:r>
            <a:r>
              <a:rPr lang="es-ES" sz="1200" dirty="0" err="1">
                <a:effectLst/>
                <a:latin typeface="Arial" panose="020B0604020202020204" pitchFamily="34" charset="0"/>
                <a:cs typeface="Arial" panose="020B0604020202020204" pitchFamily="34" charset="0"/>
              </a:rPr>
              <a:t>envía</a:t>
            </a:r>
            <a:r>
              <a:rPr lang="es-ES" sz="1200" dirty="0">
                <a:effectLst/>
                <a:latin typeface="Arial" panose="020B0604020202020204" pitchFamily="34" charset="0"/>
                <a:cs typeface="Arial" panose="020B0604020202020204" pitchFamily="34" charset="0"/>
              </a:rPr>
              <a:t> </a:t>
            </a:r>
            <a:r>
              <a:rPr lang="es-ES" sz="1200" dirty="0" err="1">
                <a:effectLst/>
                <a:latin typeface="Arial" panose="020B0604020202020204" pitchFamily="34" charset="0"/>
                <a:cs typeface="Arial" panose="020B0604020202020204" pitchFamily="34" charset="0"/>
              </a:rPr>
              <a:t>más</a:t>
            </a:r>
            <a:r>
              <a:rPr lang="es-ES" sz="1200" dirty="0">
                <a:effectLst/>
                <a:latin typeface="Arial" panose="020B0604020202020204" pitchFamily="34" charset="0"/>
                <a:cs typeface="Arial" panose="020B0604020202020204" pitchFamily="34" charset="0"/>
              </a:rPr>
              <a:t> de un dato en el formulario, se separan con el </a:t>
            </a:r>
            <a:r>
              <a:rPr lang="es-ES" sz="1200" dirty="0" err="1">
                <a:effectLst/>
                <a:latin typeface="Arial" panose="020B0604020202020204" pitchFamily="34" charset="0"/>
                <a:cs typeface="Arial" panose="020B0604020202020204" pitchFamily="34" charset="0"/>
              </a:rPr>
              <a:t>carácter</a:t>
            </a:r>
            <a:r>
              <a:rPr lang="es-ES" sz="1200" dirty="0">
                <a:effectLst/>
                <a:latin typeface="Arial" panose="020B0604020202020204" pitchFamily="34" charset="0"/>
                <a:cs typeface="Arial" panose="020B0604020202020204" pitchFamily="34" charset="0"/>
              </a:rPr>
              <a:t> ‘&amp;’. En el caso de que el </a:t>
            </a:r>
            <a:r>
              <a:rPr lang="es-ES" sz="1200" dirty="0" err="1">
                <a:effectLst/>
                <a:latin typeface="Arial" panose="020B0604020202020204" pitchFamily="34" charset="0"/>
                <a:cs typeface="Arial" panose="020B0604020202020204" pitchFamily="34" charset="0"/>
              </a:rPr>
              <a:t>método</a:t>
            </a:r>
            <a:r>
              <a:rPr lang="es-ES" sz="1200" dirty="0">
                <a:effectLst/>
                <a:latin typeface="Arial" panose="020B0604020202020204" pitchFamily="34" charset="0"/>
                <a:cs typeface="Arial" panose="020B0604020202020204" pitchFamily="34" charset="0"/>
              </a:rPr>
              <a:t> utilizado sea post </a:t>
            </a:r>
            <a:r>
              <a:rPr lang="es-ES" sz="1200" dirty="0">
                <a:effectLst/>
                <a:latin typeface="Arial" panose="020B0604020202020204" pitchFamily="34" charset="0"/>
                <a:cs typeface="Arial" panose="020B0604020202020204" pitchFamily="34" charset="0"/>
                <a:sym typeface="Wingdings" pitchFamily="2" charset="2"/>
              </a:rPr>
              <a:t></a:t>
            </a:r>
          </a:p>
          <a:p>
            <a:endParaRPr lang="es-ES" sz="1200" dirty="0">
              <a:latin typeface="Arial" panose="020B0604020202020204" pitchFamily="34" charset="0"/>
              <a:cs typeface="Arial" panose="020B0604020202020204" pitchFamily="34" charset="0"/>
              <a:sym typeface="Wingdings" pitchFamily="2" charset="2"/>
            </a:endParaRPr>
          </a:p>
          <a:p>
            <a:endParaRPr lang="es-ES" sz="1200" dirty="0">
              <a:latin typeface="Arial" panose="020B0604020202020204" pitchFamily="34" charset="0"/>
              <a:cs typeface="Arial" panose="020B0604020202020204" pitchFamily="34" charset="0"/>
              <a:sym typeface="Wingdings" pitchFamily="2" charset="2"/>
            </a:endParaRPr>
          </a:p>
          <a:p>
            <a:endParaRPr lang="es-ES" sz="1200" dirty="0">
              <a:latin typeface="Arial" panose="020B0604020202020204" pitchFamily="34" charset="0"/>
              <a:cs typeface="Arial" panose="020B0604020202020204" pitchFamily="34" charset="0"/>
              <a:sym typeface="Wingdings" pitchFamily="2" charset="2"/>
            </a:endParaRPr>
          </a:p>
          <a:p>
            <a:endParaRPr lang="es-ES" sz="1200" dirty="0">
              <a:latin typeface="Arial" panose="020B0604020202020204" pitchFamily="34" charset="0"/>
              <a:cs typeface="Arial" panose="020B0604020202020204" pitchFamily="34" charset="0"/>
            </a:endParaRPr>
          </a:p>
          <a:p>
            <a:endParaRPr lang="es-ES" sz="1200" dirty="0">
              <a:latin typeface="Arial" panose="020B0604020202020204" pitchFamily="34" charset="0"/>
              <a:cs typeface="Arial" panose="020B0604020202020204" pitchFamily="34" charset="0"/>
            </a:endParaRPr>
          </a:p>
          <a:p>
            <a:endParaRPr lang="es-ES" sz="1200" dirty="0">
              <a:latin typeface="Arial" panose="020B0604020202020204" pitchFamily="34" charset="0"/>
              <a:cs typeface="Arial" panose="020B0604020202020204" pitchFamily="34" charset="0"/>
            </a:endParaRPr>
          </a:p>
          <a:p>
            <a:endParaRPr lang="es-ES" sz="1200" dirty="0">
              <a:latin typeface="Arial" panose="020B0604020202020204" pitchFamily="34" charset="0"/>
              <a:cs typeface="Arial" panose="020B0604020202020204" pitchFamily="34" charset="0"/>
            </a:endParaRPr>
          </a:p>
        </p:txBody>
      </p:sp>
      <p:pic>
        <p:nvPicPr>
          <p:cNvPr id="6" name="Imagen 5">
            <a:extLst>
              <a:ext uri="{FF2B5EF4-FFF2-40B4-BE49-F238E27FC236}">
                <a16:creationId xmlns:a16="http://schemas.microsoft.com/office/drawing/2014/main" id="{6D16E6A0-016E-B38D-1BA0-B66EEA2CE113}"/>
              </a:ext>
            </a:extLst>
          </p:cNvPr>
          <p:cNvPicPr>
            <a:picLocks noChangeAspect="1"/>
          </p:cNvPicPr>
          <p:nvPr/>
        </p:nvPicPr>
        <p:blipFill>
          <a:blip r:embed="rId3"/>
          <a:stretch>
            <a:fillRect/>
          </a:stretch>
        </p:blipFill>
        <p:spPr>
          <a:xfrm>
            <a:off x="4040777" y="1154786"/>
            <a:ext cx="3738516" cy="389139"/>
          </a:xfrm>
          <a:prstGeom prst="rect">
            <a:avLst/>
          </a:prstGeom>
        </p:spPr>
      </p:pic>
      <p:pic>
        <p:nvPicPr>
          <p:cNvPr id="8" name="Imagen 7">
            <a:extLst>
              <a:ext uri="{FF2B5EF4-FFF2-40B4-BE49-F238E27FC236}">
                <a16:creationId xmlns:a16="http://schemas.microsoft.com/office/drawing/2014/main" id="{A12A6A8A-6737-E82C-A8C5-96F4E6C6A912}"/>
              </a:ext>
            </a:extLst>
          </p:cNvPr>
          <p:cNvPicPr>
            <a:picLocks noChangeAspect="1"/>
          </p:cNvPicPr>
          <p:nvPr/>
        </p:nvPicPr>
        <p:blipFill>
          <a:blip r:embed="rId4"/>
          <a:stretch>
            <a:fillRect/>
          </a:stretch>
        </p:blipFill>
        <p:spPr>
          <a:xfrm>
            <a:off x="4040777" y="2123825"/>
            <a:ext cx="2560864" cy="520501"/>
          </a:xfrm>
          <a:prstGeom prst="rect">
            <a:avLst/>
          </a:prstGeom>
        </p:spPr>
      </p:pic>
      <p:sp>
        <p:nvSpPr>
          <p:cNvPr id="3" name="Rectángulo 2">
            <a:extLst>
              <a:ext uri="{FF2B5EF4-FFF2-40B4-BE49-F238E27FC236}">
                <a16:creationId xmlns:a16="http://schemas.microsoft.com/office/drawing/2014/main" id="{8C5E06B2-3A02-53D3-D537-89122A151E66}"/>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4699983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Atributos comunes</a:t>
            </a:r>
            <a:endParaRPr sz="2700" dirty="0"/>
          </a:p>
        </p:txBody>
      </p:sp>
      <p:sp>
        <p:nvSpPr>
          <p:cNvPr id="2" name="CuadroTexto 1">
            <a:extLst>
              <a:ext uri="{FF2B5EF4-FFF2-40B4-BE49-F238E27FC236}">
                <a16:creationId xmlns:a16="http://schemas.microsoft.com/office/drawing/2014/main" id="{3B1A0985-A32D-A8BD-19E5-93F487CF0927}"/>
              </a:ext>
            </a:extLst>
          </p:cNvPr>
          <p:cNvSpPr txBox="1"/>
          <p:nvPr/>
        </p:nvSpPr>
        <p:spPr>
          <a:xfrm>
            <a:off x="881743" y="964025"/>
            <a:ext cx="7380514" cy="2492990"/>
          </a:xfrm>
          <a:prstGeom prst="rect">
            <a:avLst/>
          </a:prstGeom>
          <a:noFill/>
        </p:spPr>
        <p:txBody>
          <a:bodyPr wrap="square" rtlCol="0">
            <a:spAutoFit/>
          </a:bodyPr>
          <a:lstStyle/>
          <a:p>
            <a:pPr>
              <a:buFont typeface="Arial" panose="020B0604020202020204" pitchFamily="34" charset="0"/>
              <a:buChar char="•"/>
            </a:pPr>
            <a:r>
              <a:rPr lang="es-ES" sz="1200" b="1"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type</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indica el tipo de control.  </a:t>
            </a:r>
          </a:p>
          <a:p>
            <a:pPr>
              <a:buFont typeface="Arial" panose="020B0604020202020204" pitchFamily="34" charset="0"/>
              <a:buChar char="•"/>
            </a:pPr>
            <a:r>
              <a:rPr lang="es-ES" sz="1200" b="1"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name</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identifica al control de manera única. </a:t>
            </a:r>
          </a:p>
          <a:p>
            <a:pPr>
              <a:buFont typeface="Arial" panose="020B0604020202020204" pitchFamily="34" charset="0"/>
              <a:buChar char="•"/>
            </a:pPr>
            <a:r>
              <a:rPr lang="es-ES" sz="1200" b="1"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value</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permite dar un valor inicial al control. </a:t>
            </a:r>
          </a:p>
          <a:p>
            <a:pPr>
              <a:buFont typeface="Arial" panose="020B0604020202020204" pitchFamily="34" charset="0"/>
              <a:buChar char="•"/>
            </a:pPr>
            <a:r>
              <a:rPr lang="es-ES" sz="1200" b="1"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required</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se indica que el campo es obligatorio. Hasta que no se complete no se podrá́ enviar el formulario. </a:t>
            </a:r>
          </a:p>
          <a:p>
            <a:pPr>
              <a:buFont typeface="Arial" panose="020B0604020202020204" pitchFamily="34" charset="0"/>
              <a:buChar char="•"/>
            </a:pPr>
            <a:r>
              <a:rPr lang="es-ES" sz="1200" b="1"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size</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tamaño del control a la hora de su visualización en el navegador. </a:t>
            </a:r>
          </a:p>
          <a:p>
            <a:pPr>
              <a:buFont typeface="Arial" panose="020B0604020202020204" pitchFamily="34" charset="0"/>
              <a:buChar char="•"/>
            </a:pPr>
            <a:r>
              <a:rPr lang="es-ES" sz="1200" b="1"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maxlength</a:t>
            </a:r>
            <a:r>
              <a:rPr lang="es-ES" sz="1200" b="1" dirty="0">
                <a:effectLst/>
                <a:latin typeface="Arial" panose="020B0604020202020204" pitchFamily="34" charset="0"/>
                <a:cs typeface="Arial" panose="020B0604020202020204" pitchFamily="34" charset="0"/>
              </a:rPr>
              <a:t> y </a:t>
            </a:r>
            <a:r>
              <a:rPr lang="es-ES" sz="1200" b="1" dirty="0" err="1">
                <a:effectLst/>
                <a:latin typeface="Arial" panose="020B0604020202020204" pitchFamily="34" charset="0"/>
                <a:cs typeface="Arial" panose="020B0604020202020204" pitchFamily="34" charset="0"/>
              </a:rPr>
              <a:t>minlength</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se indica la longitud máxima y mínima en caracteres que puedo escribir en un control. </a:t>
            </a:r>
          </a:p>
          <a:p>
            <a:pPr>
              <a:buFont typeface="Arial" panose="020B0604020202020204" pitchFamily="34" charset="0"/>
              <a:buChar char="•"/>
            </a:pPr>
            <a:r>
              <a:rPr lang="es-ES" sz="1200" b="1" dirty="0">
                <a:effectLst/>
                <a:latin typeface="Arial" panose="020B0604020202020204" pitchFamily="34" charset="0"/>
                <a:cs typeface="Arial" panose="020B0604020202020204" pitchFamily="34" charset="0"/>
              </a:rPr>
              <a:t> autofocus: </a:t>
            </a:r>
            <a:r>
              <a:rPr lang="es-ES" sz="1200" dirty="0">
                <a:effectLst/>
                <a:latin typeface="Arial" panose="020B0604020202020204" pitchFamily="34" charset="0"/>
                <a:cs typeface="Arial" panose="020B0604020202020204" pitchFamily="34" charset="0"/>
              </a:rPr>
              <a:t>se indica qué control es el que tendrá́ el foco cuando se visualice el formulario. </a:t>
            </a:r>
          </a:p>
          <a:p>
            <a:pPr>
              <a:buFont typeface="Arial" panose="020B0604020202020204" pitchFamily="34" charset="0"/>
              <a:buChar char="•"/>
            </a:pPr>
            <a:r>
              <a:rPr lang="es-ES" sz="1200" b="1"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disabled</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permite deshabilitar el control. Aparecerá́ en un tono gris y no nos permitirá́ acceder al mismo. Tampoco podrá́ coger el foco. </a:t>
            </a:r>
          </a:p>
          <a:p>
            <a:pPr>
              <a:buFont typeface="Arial" panose="020B0604020202020204" pitchFamily="34" charset="0"/>
              <a:buChar char="•"/>
            </a:pPr>
            <a:r>
              <a:rPr lang="es-ES" sz="1200" b="1" dirty="0">
                <a:latin typeface="Arial" panose="020B0604020202020204" pitchFamily="34" charset="0"/>
                <a:cs typeface="Arial" panose="020B0604020202020204" pitchFamily="34" charset="0"/>
              </a:rPr>
              <a:t> </a:t>
            </a:r>
            <a:r>
              <a:rPr lang="es-ES" sz="1200" b="1" dirty="0" err="1">
                <a:latin typeface="Arial" panose="020B0604020202020204" pitchFamily="34" charset="0"/>
                <a:cs typeface="Arial" panose="020B0604020202020204" pitchFamily="34" charset="0"/>
              </a:rPr>
              <a:t>r</a:t>
            </a:r>
            <a:r>
              <a:rPr lang="es-ES" sz="1200" b="1" dirty="0" err="1">
                <a:effectLst/>
                <a:latin typeface="Arial" panose="020B0604020202020204" pitchFamily="34" charset="0"/>
                <a:cs typeface="Arial" panose="020B0604020202020204" pitchFamily="34" charset="0"/>
              </a:rPr>
              <a:t>eadonly</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El control no puede ser modificado, aunque sí puede coger el foco. </a:t>
            </a:r>
          </a:p>
          <a:p>
            <a:pPr>
              <a:buFont typeface="Arial" panose="020B0604020202020204" pitchFamily="34" charset="0"/>
              <a:buChar char="•"/>
            </a:pPr>
            <a:r>
              <a:rPr lang="es-ES" sz="1200" b="1"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tabindex</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nos permite indica el orden de los controles cuando usamos el tabulad </a:t>
            </a:r>
          </a:p>
        </p:txBody>
      </p:sp>
      <p:sp>
        <p:nvSpPr>
          <p:cNvPr id="3" name="Rectángulo 2">
            <a:extLst>
              <a:ext uri="{FF2B5EF4-FFF2-40B4-BE49-F238E27FC236}">
                <a16:creationId xmlns:a16="http://schemas.microsoft.com/office/drawing/2014/main" id="{B5B8F7CF-5AF3-4015-32AA-80520DA06FDB}"/>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1011323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Controles</a:t>
            </a:r>
            <a:endParaRPr sz="2700" dirty="0"/>
          </a:p>
        </p:txBody>
      </p:sp>
      <p:pic>
        <p:nvPicPr>
          <p:cNvPr id="4" name="Imagen 3">
            <a:extLst>
              <a:ext uri="{FF2B5EF4-FFF2-40B4-BE49-F238E27FC236}">
                <a16:creationId xmlns:a16="http://schemas.microsoft.com/office/drawing/2014/main" id="{A195E9AF-4CFD-BA55-71C9-31027B93E7AB}"/>
              </a:ext>
            </a:extLst>
          </p:cNvPr>
          <p:cNvPicPr>
            <a:picLocks noChangeAspect="1"/>
          </p:cNvPicPr>
          <p:nvPr/>
        </p:nvPicPr>
        <p:blipFill>
          <a:blip r:embed="rId3"/>
          <a:stretch>
            <a:fillRect/>
          </a:stretch>
        </p:blipFill>
        <p:spPr>
          <a:xfrm>
            <a:off x="880150" y="1352322"/>
            <a:ext cx="7772400" cy="2827153"/>
          </a:xfrm>
          <a:prstGeom prst="rect">
            <a:avLst/>
          </a:prstGeom>
        </p:spPr>
      </p:pic>
      <p:sp>
        <p:nvSpPr>
          <p:cNvPr id="6" name="CuadroTexto 5">
            <a:extLst>
              <a:ext uri="{FF2B5EF4-FFF2-40B4-BE49-F238E27FC236}">
                <a16:creationId xmlns:a16="http://schemas.microsoft.com/office/drawing/2014/main" id="{6881638B-7936-68A9-08D3-6E8B6DAA63A7}"/>
              </a:ext>
            </a:extLst>
          </p:cNvPr>
          <p:cNvSpPr txBox="1"/>
          <p:nvPr/>
        </p:nvSpPr>
        <p:spPr>
          <a:xfrm>
            <a:off x="795250" y="844490"/>
            <a:ext cx="7772400" cy="461665"/>
          </a:xfrm>
          <a:prstGeom prst="rect">
            <a:avLst/>
          </a:prstGeom>
          <a:noFill/>
        </p:spPr>
        <p:txBody>
          <a:bodyPr wrap="square">
            <a:spAutoFit/>
          </a:bodyPr>
          <a:lstStyle/>
          <a:p>
            <a:r>
              <a:rPr lang="es-ES" sz="1200" dirty="0">
                <a:latin typeface="Arial" panose="020B0604020202020204" pitchFamily="34" charset="0"/>
                <a:cs typeface="Arial" panose="020B0604020202020204" pitchFamily="34" charset="0"/>
              </a:rPr>
              <a:t>N</a:t>
            </a:r>
            <a:r>
              <a:rPr lang="es-ES" sz="1200" dirty="0">
                <a:effectLst/>
                <a:latin typeface="Arial" panose="020B0604020202020204" pitchFamily="34" charset="0"/>
                <a:cs typeface="Arial" panose="020B0604020202020204" pitchFamily="34" charset="0"/>
              </a:rPr>
              <a:t>os va a permitir interactuar con el formulario, permitiendo la </a:t>
            </a:r>
            <a:r>
              <a:rPr lang="es-ES" sz="1200" dirty="0" err="1">
                <a:effectLst/>
                <a:latin typeface="Arial" panose="020B0604020202020204" pitchFamily="34" charset="0"/>
                <a:cs typeface="Arial" panose="020B0604020202020204" pitchFamily="34" charset="0"/>
              </a:rPr>
              <a:t>ejecución</a:t>
            </a:r>
            <a:r>
              <a:rPr lang="es-ES" sz="1200" dirty="0">
                <a:effectLst/>
                <a:latin typeface="Arial" panose="020B0604020202020204" pitchFamily="34" charset="0"/>
                <a:cs typeface="Arial" panose="020B0604020202020204" pitchFamily="34" charset="0"/>
              </a:rPr>
              <a:t> de un </a:t>
            </a:r>
            <a:r>
              <a:rPr lang="es-ES" sz="1200" i="1" dirty="0">
                <a:effectLst/>
                <a:latin typeface="Arial" panose="020B0604020202020204" pitchFamily="34" charset="0"/>
                <a:cs typeface="Arial" panose="020B0604020202020204" pitchFamily="34" charset="0"/>
              </a:rPr>
              <a:t>script, </a:t>
            </a:r>
            <a:r>
              <a:rPr lang="es-ES" sz="1200" dirty="0">
                <a:effectLst/>
                <a:latin typeface="Arial" panose="020B0604020202020204" pitchFamily="34" charset="0"/>
                <a:cs typeface="Arial" panose="020B0604020202020204" pitchFamily="34" charset="0"/>
              </a:rPr>
              <a:t>el </a:t>
            </a:r>
            <a:r>
              <a:rPr lang="es-ES" sz="1200" dirty="0" err="1">
                <a:effectLst/>
                <a:latin typeface="Arial" panose="020B0604020202020204" pitchFamily="34" charset="0"/>
                <a:cs typeface="Arial" panose="020B0604020202020204" pitchFamily="34" charset="0"/>
              </a:rPr>
              <a:t>envío</a:t>
            </a:r>
            <a:r>
              <a:rPr lang="es-ES" sz="1200" dirty="0">
                <a:effectLst/>
                <a:latin typeface="Arial" panose="020B0604020202020204" pitchFamily="34" charset="0"/>
                <a:cs typeface="Arial" panose="020B0604020202020204" pitchFamily="34" charset="0"/>
              </a:rPr>
              <a:t> de los datos, o el borrado de los mismos </a:t>
            </a:r>
          </a:p>
        </p:txBody>
      </p:sp>
      <p:sp>
        <p:nvSpPr>
          <p:cNvPr id="2" name="Rectángulo 1">
            <a:extLst>
              <a:ext uri="{FF2B5EF4-FFF2-40B4-BE49-F238E27FC236}">
                <a16:creationId xmlns:a16="http://schemas.microsoft.com/office/drawing/2014/main" id="{6083F051-4AA7-54B3-D420-EDC1B127803D}"/>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40892265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Controles</a:t>
            </a:r>
            <a:endParaRPr sz="2700" dirty="0"/>
          </a:p>
        </p:txBody>
      </p:sp>
      <p:sp>
        <p:nvSpPr>
          <p:cNvPr id="2" name="CuadroTexto 1">
            <a:extLst>
              <a:ext uri="{FF2B5EF4-FFF2-40B4-BE49-F238E27FC236}">
                <a16:creationId xmlns:a16="http://schemas.microsoft.com/office/drawing/2014/main" id="{3B1A0985-A32D-A8BD-19E5-93F487CF0927}"/>
              </a:ext>
            </a:extLst>
          </p:cNvPr>
          <p:cNvSpPr txBox="1"/>
          <p:nvPr/>
        </p:nvSpPr>
        <p:spPr>
          <a:xfrm>
            <a:off x="881743" y="964025"/>
            <a:ext cx="7380514" cy="276999"/>
          </a:xfrm>
          <a:prstGeom prst="rect">
            <a:avLst/>
          </a:prstGeom>
          <a:noFill/>
        </p:spPr>
        <p:txBody>
          <a:bodyPr wrap="square" rtlCol="0">
            <a:spAutoFit/>
          </a:bodyPr>
          <a:lstStyle/>
          <a:p>
            <a:pPr>
              <a:buFont typeface="Arial" panose="020B0604020202020204" pitchFamily="34" charset="0"/>
              <a:buChar char="•"/>
            </a:pPr>
            <a:endParaRPr lang="es-ES" sz="1200" dirty="0">
              <a:effectLst/>
              <a:latin typeface="Arial" panose="020B0604020202020204" pitchFamily="34" charset="0"/>
              <a:cs typeface="Arial" panose="020B0604020202020204" pitchFamily="34" charset="0"/>
            </a:endParaRPr>
          </a:p>
        </p:txBody>
      </p:sp>
      <p:pic>
        <p:nvPicPr>
          <p:cNvPr id="5" name="Imagen 4">
            <a:extLst>
              <a:ext uri="{FF2B5EF4-FFF2-40B4-BE49-F238E27FC236}">
                <a16:creationId xmlns:a16="http://schemas.microsoft.com/office/drawing/2014/main" id="{13AB3572-C122-33F9-1181-17EF3990449D}"/>
              </a:ext>
            </a:extLst>
          </p:cNvPr>
          <p:cNvPicPr>
            <a:picLocks noChangeAspect="1"/>
          </p:cNvPicPr>
          <p:nvPr/>
        </p:nvPicPr>
        <p:blipFill>
          <a:blip r:embed="rId3"/>
          <a:stretch>
            <a:fillRect/>
          </a:stretch>
        </p:blipFill>
        <p:spPr>
          <a:xfrm>
            <a:off x="1644650" y="1121489"/>
            <a:ext cx="5854700" cy="3365500"/>
          </a:xfrm>
          <a:prstGeom prst="rect">
            <a:avLst/>
          </a:prstGeom>
        </p:spPr>
      </p:pic>
      <p:sp>
        <p:nvSpPr>
          <p:cNvPr id="3" name="Rectángulo 2">
            <a:extLst>
              <a:ext uri="{FF2B5EF4-FFF2-40B4-BE49-F238E27FC236}">
                <a16:creationId xmlns:a16="http://schemas.microsoft.com/office/drawing/2014/main" id="{62584077-A63B-656E-6207-6554C7DD79B4}"/>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5881998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Controles</a:t>
            </a:r>
            <a:endParaRPr sz="2700" dirty="0"/>
          </a:p>
        </p:txBody>
      </p:sp>
      <p:sp>
        <p:nvSpPr>
          <p:cNvPr id="2" name="CuadroTexto 1">
            <a:extLst>
              <a:ext uri="{FF2B5EF4-FFF2-40B4-BE49-F238E27FC236}">
                <a16:creationId xmlns:a16="http://schemas.microsoft.com/office/drawing/2014/main" id="{3B1A0985-A32D-A8BD-19E5-93F487CF0927}"/>
              </a:ext>
            </a:extLst>
          </p:cNvPr>
          <p:cNvSpPr txBox="1"/>
          <p:nvPr/>
        </p:nvSpPr>
        <p:spPr>
          <a:xfrm>
            <a:off x="881743" y="964025"/>
            <a:ext cx="7380514" cy="276999"/>
          </a:xfrm>
          <a:prstGeom prst="rect">
            <a:avLst/>
          </a:prstGeom>
          <a:noFill/>
        </p:spPr>
        <p:txBody>
          <a:bodyPr wrap="square" rtlCol="0">
            <a:spAutoFit/>
          </a:bodyPr>
          <a:lstStyle/>
          <a:p>
            <a:pPr>
              <a:buFont typeface="Arial" panose="020B0604020202020204" pitchFamily="34" charset="0"/>
              <a:buChar char="•"/>
            </a:pPr>
            <a:endParaRPr lang="es-ES" sz="1200" dirty="0">
              <a:effectLst/>
              <a:latin typeface="Arial" panose="020B0604020202020204" pitchFamily="34" charset="0"/>
              <a:cs typeface="Arial" panose="020B0604020202020204" pitchFamily="34" charset="0"/>
            </a:endParaRPr>
          </a:p>
        </p:txBody>
      </p:sp>
      <p:pic>
        <p:nvPicPr>
          <p:cNvPr id="8" name="Imagen 7">
            <a:extLst>
              <a:ext uri="{FF2B5EF4-FFF2-40B4-BE49-F238E27FC236}">
                <a16:creationId xmlns:a16="http://schemas.microsoft.com/office/drawing/2014/main" id="{6499F0DA-B1E6-CAC4-062B-DACB04D8A601}"/>
              </a:ext>
            </a:extLst>
          </p:cNvPr>
          <p:cNvPicPr>
            <a:picLocks noChangeAspect="1"/>
          </p:cNvPicPr>
          <p:nvPr/>
        </p:nvPicPr>
        <p:blipFill>
          <a:blip r:embed="rId3"/>
          <a:stretch>
            <a:fillRect/>
          </a:stretch>
        </p:blipFill>
        <p:spPr>
          <a:xfrm>
            <a:off x="1630217" y="1441321"/>
            <a:ext cx="5883566" cy="2129193"/>
          </a:xfrm>
          <a:prstGeom prst="rect">
            <a:avLst/>
          </a:prstGeom>
        </p:spPr>
      </p:pic>
      <p:sp>
        <p:nvSpPr>
          <p:cNvPr id="3" name="Rectángulo 2">
            <a:extLst>
              <a:ext uri="{FF2B5EF4-FFF2-40B4-BE49-F238E27FC236}">
                <a16:creationId xmlns:a16="http://schemas.microsoft.com/office/drawing/2014/main" id="{8BF7034E-B7D0-17C3-4A46-325A70F15488}"/>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176585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Cajas de texto</a:t>
            </a:r>
            <a:endParaRPr sz="2700" dirty="0"/>
          </a:p>
        </p:txBody>
      </p:sp>
      <p:sp>
        <p:nvSpPr>
          <p:cNvPr id="2" name="CuadroTexto 1">
            <a:extLst>
              <a:ext uri="{FF2B5EF4-FFF2-40B4-BE49-F238E27FC236}">
                <a16:creationId xmlns:a16="http://schemas.microsoft.com/office/drawing/2014/main" id="{3B1A0985-A32D-A8BD-19E5-93F487CF0927}"/>
              </a:ext>
            </a:extLst>
          </p:cNvPr>
          <p:cNvSpPr txBox="1"/>
          <p:nvPr/>
        </p:nvSpPr>
        <p:spPr>
          <a:xfrm>
            <a:off x="881743" y="964025"/>
            <a:ext cx="7380514" cy="276999"/>
          </a:xfrm>
          <a:prstGeom prst="rect">
            <a:avLst/>
          </a:prstGeom>
          <a:noFill/>
        </p:spPr>
        <p:txBody>
          <a:bodyPr wrap="square" rtlCol="0">
            <a:spAutoFit/>
          </a:bodyPr>
          <a:lstStyle/>
          <a:p>
            <a:r>
              <a:rPr lang="es-ES" sz="1200" dirty="0">
                <a:effectLst/>
                <a:latin typeface="Arial" panose="020B0604020202020204" pitchFamily="34" charset="0"/>
                <a:cs typeface="Arial" panose="020B0604020202020204" pitchFamily="34" charset="0"/>
              </a:rPr>
              <a:t>Nos va a permitir introducir texto que solo ocupe una línea o varias (según la etiqueta que usemos) </a:t>
            </a:r>
            <a:endParaRPr lang="es-ES" sz="1200" dirty="0">
              <a:latin typeface="Arial" panose="020B0604020202020204" pitchFamily="34" charset="0"/>
              <a:cs typeface="Arial" panose="020B0604020202020204" pitchFamily="34" charset="0"/>
            </a:endParaRPr>
          </a:p>
        </p:txBody>
      </p:sp>
      <p:pic>
        <p:nvPicPr>
          <p:cNvPr id="4" name="Imagen 3">
            <a:extLst>
              <a:ext uri="{FF2B5EF4-FFF2-40B4-BE49-F238E27FC236}">
                <a16:creationId xmlns:a16="http://schemas.microsoft.com/office/drawing/2014/main" id="{6F724CD5-8785-D42F-8C70-107A51F92BEB}"/>
              </a:ext>
            </a:extLst>
          </p:cNvPr>
          <p:cNvPicPr>
            <a:picLocks noChangeAspect="1"/>
          </p:cNvPicPr>
          <p:nvPr/>
        </p:nvPicPr>
        <p:blipFill>
          <a:blip r:embed="rId3"/>
          <a:stretch>
            <a:fillRect/>
          </a:stretch>
        </p:blipFill>
        <p:spPr>
          <a:xfrm>
            <a:off x="795250" y="1407308"/>
            <a:ext cx="7772400" cy="2960914"/>
          </a:xfrm>
          <a:prstGeom prst="rect">
            <a:avLst/>
          </a:prstGeom>
        </p:spPr>
      </p:pic>
      <p:sp>
        <p:nvSpPr>
          <p:cNvPr id="3" name="Rectángulo 2">
            <a:extLst>
              <a:ext uri="{FF2B5EF4-FFF2-40B4-BE49-F238E27FC236}">
                <a16:creationId xmlns:a16="http://schemas.microsoft.com/office/drawing/2014/main" id="{2901453E-4183-0CB6-36DB-0B29FC6FE397}"/>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1076428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Cajas de texto</a:t>
            </a:r>
            <a:endParaRPr sz="2700" dirty="0"/>
          </a:p>
        </p:txBody>
      </p:sp>
      <p:pic>
        <p:nvPicPr>
          <p:cNvPr id="5" name="Imagen 4">
            <a:extLst>
              <a:ext uri="{FF2B5EF4-FFF2-40B4-BE49-F238E27FC236}">
                <a16:creationId xmlns:a16="http://schemas.microsoft.com/office/drawing/2014/main" id="{1604A66A-0C86-E9FF-5785-2266DD7E62CC}"/>
              </a:ext>
            </a:extLst>
          </p:cNvPr>
          <p:cNvPicPr>
            <a:picLocks noChangeAspect="1"/>
          </p:cNvPicPr>
          <p:nvPr/>
        </p:nvPicPr>
        <p:blipFill>
          <a:blip r:embed="rId3"/>
          <a:stretch>
            <a:fillRect/>
          </a:stretch>
        </p:blipFill>
        <p:spPr>
          <a:xfrm>
            <a:off x="491450" y="964025"/>
            <a:ext cx="5637349" cy="3301876"/>
          </a:xfrm>
          <a:prstGeom prst="rect">
            <a:avLst/>
          </a:prstGeom>
        </p:spPr>
      </p:pic>
      <p:pic>
        <p:nvPicPr>
          <p:cNvPr id="7" name="Imagen 6">
            <a:extLst>
              <a:ext uri="{FF2B5EF4-FFF2-40B4-BE49-F238E27FC236}">
                <a16:creationId xmlns:a16="http://schemas.microsoft.com/office/drawing/2014/main" id="{1B239342-1098-29A9-8DF7-AFB8A2616A5D}"/>
              </a:ext>
            </a:extLst>
          </p:cNvPr>
          <p:cNvPicPr>
            <a:picLocks noChangeAspect="1"/>
          </p:cNvPicPr>
          <p:nvPr/>
        </p:nvPicPr>
        <p:blipFill>
          <a:blip r:embed="rId4"/>
          <a:stretch>
            <a:fillRect/>
          </a:stretch>
        </p:blipFill>
        <p:spPr>
          <a:xfrm>
            <a:off x="6313812" y="964025"/>
            <a:ext cx="2642538" cy="2539093"/>
          </a:xfrm>
          <a:prstGeom prst="rect">
            <a:avLst/>
          </a:prstGeom>
        </p:spPr>
      </p:pic>
      <p:sp>
        <p:nvSpPr>
          <p:cNvPr id="2" name="Rectángulo 1">
            <a:extLst>
              <a:ext uri="{FF2B5EF4-FFF2-40B4-BE49-F238E27FC236}">
                <a16:creationId xmlns:a16="http://schemas.microsoft.com/office/drawing/2014/main" id="{32D19E1A-EEF0-9F2D-5124-9CDFAC4AC3D3}"/>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9438369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Casillas de verificación</a:t>
            </a:r>
            <a:endParaRPr sz="2700" dirty="0"/>
          </a:p>
        </p:txBody>
      </p:sp>
      <p:pic>
        <p:nvPicPr>
          <p:cNvPr id="3" name="Imagen 2">
            <a:extLst>
              <a:ext uri="{FF2B5EF4-FFF2-40B4-BE49-F238E27FC236}">
                <a16:creationId xmlns:a16="http://schemas.microsoft.com/office/drawing/2014/main" id="{13ECA603-427F-0473-65EC-0240F9ED438F}"/>
              </a:ext>
            </a:extLst>
          </p:cNvPr>
          <p:cNvPicPr>
            <a:picLocks noChangeAspect="1"/>
          </p:cNvPicPr>
          <p:nvPr/>
        </p:nvPicPr>
        <p:blipFill>
          <a:blip r:embed="rId3"/>
          <a:stretch>
            <a:fillRect/>
          </a:stretch>
        </p:blipFill>
        <p:spPr>
          <a:xfrm>
            <a:off x="685800" y="1388997"/>
            <a:ext cx="7195457" cy="3259560"/>
          </a:xfrm>
          <a:prstGeom prst="rect">
            <a:avLst/>
          </a:prstGeom>
        </p:spPr>
      </p:pic>
      <p:sp>
        <p:nvSpPr>
          <p:cNvPr id="11" name="CuadroTexto 10">
            <a:extLst>
              <a:ext uri="{FF2B5EF4-FFF2-40B4-BE49-F238E27FC236}">
                <a16:creationId xmlns:a16="http://schemas.microsoft.com/office/drawing/2014/main" id="{28D896BC-24F5-201C-5B82-41F086A679EC}"/>
              </a:ext>
            </a:extLst>
          </p:cNvPr>
          <p:cNvSpPr txBox="1"/>
          <p:nvPr/>
        </p:nvSpPr>
        <p:spPr>
          <a:xfrm>
            <a:off x="795249" y="914901"/>
            <a:ext cx="7857299" cy="276999"/>
          </a:xfrm>
          <a:prstGeom prst="rect">
            <a:avLst/>
          </a:prstGeom>
          <a:noFill/>
        </p:spPr>
        <p:txBody>
          <a:bodyPr wrap="square">
            <a:spAutoFit/>
          </a:bodyPr>
          <a:lstStyle/>
          <a:p>
            <a:r>
              <a:rPr lang="es-ES" sz="1200" dirty="0">
                <a:effectLst/>
                <a:latin typeface="Arial" panose="020B0604020202020204" pitchFamily="34" charset="0"/>
                <a:cs typeface="Arial" panose="020B0604020202020204" pitchFamily="34" charset="0"/>
              </a:rPr>
              <a:t>Este control nos va a permitir elegir entre varias opciones y poder marcar una o varias</a:t>
            </a:r>
            <a:endParaRPr lang="es-ES" sz="1200" dirty="0">
              <a:latin typeface="Arial" panose="020B0604020202020204" pitchFamily="34" charset="0"/>
              <a:cs typeface="Arial" panose="020B0604020202020204" pitchFamily="34" charset="0"/>
            </a:endParaRPr>
          </a:p>
        </p:txBody>
      </p:sp>
      <p:sp>
        <p:nvSpPr>
          <p:cNvPr id="2" name="Rectángulo 1">
            <a:extLst>
              <a:ext uri="{FF2B5EF4-FFF2-40B4-BE49-F238E27FC236}">
                <a16:creationId xmlns:a16="http://schemas.microsoft.com/office/drawing/2014/main" id="{99097880-A9D0-852A-DC29-13FC66DE6214}"/>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2401766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Casillas de verificación</a:t>
            </a:r>
            <a:endParaRPr sz="2700" dirty="0"/>
          </a:p>
        </p:txBody>
      </p:sp>
      <p:pic>
        <p:nvPicPr>
          <p:cNvPr id="13" name="Imagen 12">
            <a:extLst>
              <a:ext uri="{FF2B5EF4-FFF2-40B4-BE49-F238E27FC236}">
                <a16:creationId xmlns:a16="http://schemas.microsoft.com/office/drawing/2014/main" id="{F615EDC3-6B2C-6B32-7FDD-978EB2B8FE60}"/>
              </a:ext>
            </a:extLst>
          </p:cNvPr>
          <p:cNvPicPr>
            <a:picLocks noChangeAspect="1"/>
          </p:cNvPicPr>
          <p:nvPr/>
        </p:nvPicPr>
        <p:blipFill>
          <a:blip r:embed="rId3"/>
          <a:stretch>
            <a:fillRect/>
          </a:stretch>
        </p:blipFill>
        <p:spPr>
          <a:xfrm>
            <a:off x="5339987" y="1684014"/>
            <a:ext cx="3619500" cy="2616200"/>
          </a:xfrm>
          <a:prstGeom prst="rect">
            <a:avLst/>
          </a:prstGeom>
        </p:spPr>
      </p:pic>
      <p:pic>
        <p:nvPicPr>
          <p:cNvPr id="4" name="Imagen 3">
            <a:extLst>
              <a:ext uri="{FF2B5EF4-FFF2-40B4-BE49-F238E27FC236}">
                <a16:creationId xmlns:a16="http://schemas.microsoft.com/office/drawing/2014/main" id="{F64AE8B0-C9D8-4E31-18CB-F7691C478AD5}"/>
              </a:ext>
            </a:extLst>
          </p:cNvPr>
          <p:cNvPicPr>
            <a:picLocks noChangeAspect="1"/>
          </p:cNvPicPr>
          <p:nvPr/>
        </p:nvPicPr>
        <p:blipFill>
          <a:blip r:embed="rId4"/>
          <a:stretch>
            <a:fillRect/>
          </a:stretch>
        </p:blipFill>
        <p:spPr>
          <a:xfrm>
            <a:off x="795250" y="1649633"/>
            <a:ext cx="4458953" cy="2684961"/>
          </a:xfrm>
          <a:prstGeom prst="rect">
            <a:avLst/>
          </a:prstGeom>
        </p:spPr>
      </p:pic>
      <p:sp>
        <p:nvSpPr>
          <p:cNvPr id="2" name="Rectángulo 1">
            <a:extLst>
              <a:ext uri="{FF2B5EF4-FFF2-40B4-BE49-F238E27FC236}">
                <a16:creationId xmlns:a16="http://schemas.microsoft.com/office/drawing/2014/main" id="{22BC11BB-C4E9-6809-6995-9626816D0C37}"/>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4314315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Radio Botones</a:t>
            </a:r>
            <a:endParaRPr sz="2700" dirty="0"/>
          </a:p>
        </p:txBody>
      </p:sp>
      <p:pic>
        <p:nvPicPr>
          <p:cNvPr id="3" name="Imagen 2">
            <a:extLst>
              <a:ext uri="{FF2B5EF4-FFF2-40B4-BE49-F238E27FC236}">
                <a16:creationId xmlns:a16="http://schemas.microsoft.com/office/drawing/2014/main" id="{33D82D6B-8F3D-49CA-8B27-00DAA96D383A}"/>
              </a:ext>
            </a:extLst>
          </p:cNvPr>
          <p:cNvPicPr>
            <a:picLocks noChangeAspect="1"/>
          </p:cNvPicPr>
          <p:nvPr/>
        </p:nvPicPr>
        <p:blipFill>
          <a:blip r:embed="rId3"/>
          <a:stretch>
            <a:fillRect/>
          </a:stretch>
        </p:blipFill>
        <p:spPr>
          <a:xfrm>
            <a:off x="1419643" y="1380523"/>
            <a:ext cx="6304713" cy="3144436"/>
          </a:xfrm>
          <a:prstGeom prst="rect">
            <a:avLst/>
          </a:prstGeom>
        </p:spPr>
      </p:pic>
      <p:sp>
        <p:nvSpPr>
          <p:cNvPr id="5" name="CuadroTexto 4">
            <a:extLst>
              <a:ext uri="{FF2B5EF4-FFF2-40B4-BE49-F238E27FC236}">
                <a16:creationId xmlns:a16="http://schemas.microsoft.com/office/drawing/2014/main" id="{E2578AFD-1853-FD8F-1CF0-AB0F88D564AC}"/>
              </a:ext>
            </a:extLst>
          </p:cNvPr>
          <p:cNvSpPr txBox="1"/>
          <p:nvPr/>
        </p:nvSpPr>
        <p:spPr>
          <a:xfrm>
            <a:off x="795249" y="914901"/>
            <a:ext cx="7857299" cy="276999"/>
          </a:xfrm>
          <a:prstGeom prst="rect">
            <a:avLst/>
          </a:prstGeom>
          <a:noFill/>
        </p:spPr>
        <p:txBody>
          <a:bodyPr wrap="square">
            <a:spAutoFit/>
          </a:bodyPr>
          <a:lstStyle/>
          <a:p>
            <a:r>
              <a:rPr lang="es-ES" sz="1200" dirty="0">
                <a:effectLst/>
                <a:latin typeface="Arial" panose="020B0604020202020204" pitchFamily="34" charset="0"/>
                <a:cs typeface="Arial" panose="020B0604020202020204" pitchFamily="34" charset="0"/>
              </a:rPr>
              <a:t>Este control nos va a permitir elegir entre varias opciones normalmente excluyentes</a:t>
            </a:r>
            <a:endParaRPr lang="es-ES" sz="1200" dirty="0">
              <a:latin typeface="Arial" panose="020B0604020202020204" pitchFamily="34" charset="0"/>
              <a:cs typeface="Arial" panose="020B0604020202020204" pitchFamily="34" charset="0"/>
            </a:endParaRPr>
          </a:p>
        </p:txBody>
      </p:sp>
      <p:sp>
        <p:nvSpPr>
          <p:cNvPr id="2" name="Rectángulo 1">
            <a:extLst>
              <a:ext uri="{FF2B5EF4-FFF2-40B4-BE49-F238E27FC236}">
                <a16:creationId xmlns:a16="http://schemas.microsoft.com/office/drawing/2014/main" id="{44F1C4F0-5792-D915-67B1-8518FAD2F4D9}"/>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4189468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p:nvPr/>
        </p:nvSpPr>
        <p:spPr>
          <a:xfrm>
            <a:off x="1452025" y="1129575"/>
            <a:ext cx="3924300" cy="9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3200" dirty="0">
                <a:solidFill>
                  <a:srgbClr val="002E4C"/>
                </a:solidFill>
                <a:latin typeface="Open Sans ExtraBold"/>
                <a:ea typeface="Open Sans ExtraBold"/>
                <a:cs typeface="Open Sans ExtraBold"/>
                <a:sym typeface="Open Sans ExtraBold"/>
              </a:rPr>
              <a:t>Contenido</a:t>
            </a:r>
            <a:endParaRPr sz="3200" dirty="0">
              <a:solidFill>
                <a:srgbClr val="002E4C"/>
              </a:solidFill>
              <a:latin typeface="Open Sans ExtraBold"/>
              <a:ea typeface="Open Sans ExtraBold"/>
              <a:cs typeface="Open Sans ExtraBold"/>
              <a:sym typeface="Open Sans ExtraBold"/>
            </a:endParaRPr>
          </a:p>
        </p:txBody>
      </p:sp>
      <p:cxnSp>
        <p:nvCxnSpPr>
          <p:cNvPr id="65" name="Google Shape;65;p14"/>
          <p:cNvCxnSpPr/>
          <p:nvPr/>
        </p:nvCxnSpPr>
        <p:spPr>
          <a:xfrm>
            <a:off x="994825" y="1116750"/>
            <a:ext cx="1368900" cy="7200"/>
          </a:xfrm>
          <a:prstGeom prst="straightConnector1">
            <a:avLst/>
          </a:prstGeom>
          <a:noFill/>
          <a:ln w="38100" cap="flat" cmpd="sng">
            <a:solidFill>
              <a:schemeClr val="accent5"/>
            </a:solidFill>
            <a:prstDash val="solid"/>
            <a:round/>
            <a:headEnd type="none" w="med" len="med"/>
            <a:tailEnd type="none" w="med" len="med"/>
          </a:ln>
        </p:spPr>
      </p:cxnSp>
      <p:pic>
        <p:nvPicPr>
          <p:cNvPr id="66" name="Google Shape;66;p14"/>
          <p:cNvPicPr preferRelativeResize="0"/>
          <p:nvPr/>
        </p:nvPicPr>
        <p:blipFill rotWithShape="1">
          <a:blip r:embed="rId3">
            <a:alphaModFix/>
          </a:blip>
          <a:srcRect l="-2303" r="56332"/>
          <a:stretch/>
        </p:blipFill>
        <p:spPr>
          <a:xfrm flipH="1">
            <a:off x="5810249" y="0"/>
            <a:ext cx="3509651" cy="4686025"/>
          </a:xfrm>
          <a:prstGeom prst="rect">
            <a:avLst/>
          </a:prstGeom>
          <a:noFill/>
          <a:ln>
            <a:noFill/>
          </a:ln>
        </p:spPr>
      </p:pic>
      <p:sp>
        <p:nvSpPr>
          <p:cNvPr id="67" name="Google Shape;67;p14"/>
          <p:cNvSpPr/>
          <p:nvPr/>
        </p:nvSpPr>
        <p:spPr>
          <a:xfrm flipH="1">
            <a:off x="200" y="4686025"/>
            <a:ext cx="7631700" cy="457500"/>
          </a:xfrm>
          <a:prstGeom prst="rect">
            <a:avLst/>
          </a:prstGeom>
          <a:solidFill>
            <a:srgbClr val="002E4C"/>
          </a:solidFill>
          <a:ln w="9525" cap="flat" cmpd="sng">
            <a:solidFill>
              <a:srgbClr val="002E4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4"/>
          <p:cNvSpPr/>
          <p:nvPr/>
        </p:nvSpPr>
        <p:spPr>
          <a:xfrm>
            <a:off x="8999475" y="4692200"/>
            <a:ext cx="144600" cy="4575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descr="ADA ITS - Instituto Tecnológico Superior ADA ITS">
            <a:extLst>
              <a:ext uri="{FF2B5EF4-FFF2-40B4-BE49-F238E27FC236}">
                <a16:creationId xmlns:a16="http://schemas.microsoft.com/office/drawing/2014/main" id="{554BED40-20BA-8563-FF03-3AC8A57054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86471" y="4686025"/>
            <a:ext cx="1458433" cy="44482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Radio Botones</a:t>
            </a:r>
            <a:endParaRPr sz="2700" dirty="0"/>
          </a:p>
        </p:txBody>
      </p:sp>
      <p:pic>
        <p:nvPicPr>
          <p:cNvPr id="4" name="Imagen 3">
            <a:extLst>
              <a:ext uri="{FF2B5EF4-FFF2-40B4-BE49-F238E27FC236}">
                <a16:creationId xmlns:a16="http://schemas.microsoft.com/office/drawing/2014/main" id="{75F2313F-43D7-230C-4B79-F6D09B511C1E}"/>
              </a:ext>
            </a:extLst>
          </p:cNvPr>
          <p:cNvPicPr>
            <a:picLocks noChangeAspect="1"/>
          </p:cNvPicPr>
          <p:nvPr/>
        </p:nvPicPr>
        <p:blipFill>
          <a:blip r:embed="rId3"/>
          <a:stretch>
            <a:fillRect/>
          </a:stretch>
        </p:blipFill>
        <p:spPr>
          <a:xfrm>
            <a:off x="705757" y="964025"/>
            <a:ext cx="5594052" cy="3433173"/>
          </a:xfrm>
          <a:prstGeom prst="rect">
            <a:avLst/>
          </a:prstGeom>
        </p:spPr>
      </p:pic>
      <p:pic>
        <p:nvPicPr>
          <p:cNvPr id="7" name="Imagen 6">
            <a:extLst>
              <a:ext uri="{FF2B5EF4-FFF2-40B4-BE49-F238E27FC236}">
                <a16:creationId xmlns:a16="http://schemas.microsoft.com/office/drawing/2014/main" id="{550E51AB-7496-FFE5-7AC4-406D193135A4}"/>
              </a:ext>
            </a:extLst>
          </p:cNvPr>
          <p:cNvPicPr>
            <a:picLocks noChangeAspect="1"/>
          </p:cNvPicPr>
          <p:nvPr/>
        </p:nvPicPr>
        <p:blipFill>
          <a:blip r:embed="rId4"/>
          <a:stretch>
            <a:fillRect/>
          </a:stretch>
        </p:blipFill>
        <p:spPr>
          <a:xfrm>
            <a:off x="5982244" y="2447107"/>
            <a:ext cx="3161756" cy="2144305"/>
          </a:xfrm>
          <a:prstGeom prst="rect">
            <a:avLst/>
          </a:prstGeom>
        </p:spPr>
      </p:pic>
      <p:sp>
        <p:nvSpPr>
          <p:cNvPr id="2" name="Rectángulo 1">
            <a:extLst>
              <a:ext uri="{FF2B5EF4-FFF2-40B4-BE49-F238E27FC236}">
                <a16:creationId xmlns:a16="http://schemas.microsoft.com/office/drawing/2014/main" id="{09DCE29C-6B5C-E428-041C-59E4A8FD3A76}"/>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8236171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Lista desplegables</a:t>
            </a:r>
            <a:endParaRPr sz="2700" dirty="0"/>
          </a:p>
        </p:txBody>
      </p:sp>
      <p:pic>
        <p:nvPicPr>
          <p:cNvPr id="3" name="Imagen 2">
            <a:extLst>
              <a:ext uri="{FF2B5EF4-FFF2-40B4-BE49-F238E27FC236}">
                <a16:creationId xmlns:a16="http://schemas.microsoft.com/office/drawing/2014/main" id="{BB0E3A77-3AE7-5457-A9C5-414534575488}"/>
              </a:ext>
            </a:extLst>
          </p:cNvPr>
          <p:cNvPicPr>
            <a:picLocks noChangeAspect="1"/>
          </p:cNvPicPr>
          <p:nvPr/>
        </p:nvPicPr>
        <p:blipFill>
          <a:blip r:embed="rId3"/>
          <a:stretch>
            <a:fillRect/>
          </a:stretch>
        </p:blipFill>
        <p:spPr>
          <a:xfrm>
            <a:off x="1073611" y="1338909"/>
            <a:ext cx="7300578" cy="3303269"/>
          </a:xfrm>
          <a:prstGeom prst="rect">
            <a:avLst/>
          </a:prstGeom>
        </p:spPr>
      </p:pic>
      <p:sp>
        <p:nvSpPr>
          <p:cNvPr id="6" name="CuadroTexto 5">
            <a:extLst>
              <a:ext uri="{FF2B5EF4-FFF2-40B4-BE49-F238E27FC236}">
                <a16:creationId xmlns:a16="http://schemas.microsoft.com/office/drawing/2014/main" id="{C26BE43D-9DF2-528A-AD35-7ED46841CF98}"/>
              </a:ext>
            </a:extLst>
          </p:cNvPr>
          <p:cNvSpPr txBox="1"/>
          <p:nvPr/>
        </p:nvSpPr>
        <p:spPr>
          <a:xfrm>
            <a:off x="1073611" y="964025"/>
            <a:ext cx="6992983" cy="461665"/>
          </a:xfrm>
          <a:prstGeom prst="rect">
            <a:avLst/>
          </a:prstGeom>
          <a:noFill/>
        </p:spPr>
        <p:txBody>
          <a:bodyPr wrap="square" rtlCol="0">
            <a:spAutoFit/>
          </a:bodyPr>
          <a:lstStyle/>
          <a:p>
            <a:r>
              <a:rPr lang="es-ES" sz="1200" dirty="0">
                <a:effectLst/>
                <a:latin typeface="Arial" panose="020B0604020202020204" pitchFamily="34" charset="0"/>
                <a:cs typeface="Arial" panose="020B0604020202020204" pitchFamily="34" charset="0"/>
              </a:rPr>
              <a:t>Nos permite mostrar una lista de opciones cuando pulsamos en el co</a:t>
            </a:r>
            <a:r>
              <a:rPr lang="es-ES" sz="1200" dirty="0">
                <a:latin typeface="Arial" panose="020B0604020202020204" pitchFamily="34" charset="0"/>
                <a:cs typeface="Arial" panose="020B0604020202020204" pitchFamily="34" charset="0"/>
              </a:rPr>
              <a:t>ntrol</a:t>
            </a:r>
          </a:p>
          <a:p>
            <a:endParaRPr lang="es-ES" sz="1200" dirty="0">
              <a:latin typeface="Arial" panose="020B0604020202020204" pitchFamily="34" charset="0"/>
              <a:cs typeface="Arial" panose="020B0604020202020204" pitchFamily="34" charset="0"/>
            </a:endParaRPr>
          </a:p>
        </p:txBody>
      </p:sp>
      <p:sp>
        <p:nvSpPr>
          <p:cNvPr id="2" name="Rectángulo 1">
            <a:extLst>
              <a:ext uri="{FF2B5EF4-FFF2-40B4-BE49-F238E27FC236}">
                <a16:creationId xmlns:a16="http://schemas.microsoft.com/office/drawing/2014/main" id="{5AB2D580-EE47-FD55-2E4F-61B5F2258E8C}"/>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41924173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 Lista desplegables</a:t>
            </a:r>
            <a:endParaRPr sz="2700" dirty="0"/>
          </a:p>
        </p:txBody>
      </p:sp>
      <p:pic>
        <p:nvPicPr>
          <p:cNvPr id="4" name="Imagen 3">
            <a:extLst>
              <a:ext uri="{FF2B5EF4-FFF2-40B4-BE49-F238E27FC236}">
                <a16:creationId xmlns:a16="http://schemas.microsoft.com/office/drawing/2014/main" id="{8A8E2B10-870B-4BB3-55D0-4818EE1BFF9C}"/>
              </a:ext>
            </a:extLst>
          </p:cNvPr>
          <p:cNvPicPr>
            <a:picLocks noChangeAspect="1"/>
          </p:cNvPicPr>
          <p:nvPr/>
        </p:nvPicPr>
        <p:blipFill>
          <a:blip r:embed="rId3"/>
          <a:stretch>
            <a:fillRect/>
          </a:stretch>
        </p:blipFill>
        <p:spPr>
          <a:xfrm>
            <a:off x="145461" y="964025"/>
            <a:ext cx="5575106" cy="3384187"/>
          </a:xfrm>
          <a:prstGeom prst="rect">
            <a:avLst/>
          </a:prstGeom>
        </p:spPr>
      </p:pic>
      <p:pic>
        <p:nvPicPr>
          <p:cNvPr id="7" name="Imagen 6">
            <a:extLst>
              <a:ext uri="{FF2B5EF4-FFF2-40B4-BE49-F238E27FC236}">
                <a16:creationId xmlns:a16="http://schemas.microsoft.com/office/drawing/2014/main" id="{CB376383-D647-3913-C4E8-9F88EA1E6D07}"/>
              </a:ext>
            </a:extLst>
          </p:cNvPr>
          <p:cNvPicPr>
            <a:picLocks noChangeAspect="1"/>
          </p:cNvPicPr>
          <p:nvPr/>
        </p:nvPicPr>
        <p:blipFill>
          <a:blip r:embed="rId4"/>
          <a:stretch>
            <a:fillRect/>
          </a:stretch>
        </p:blipFill>
        <p:spPr>
          <a:xfrm>
            <a:off x="5001260" y="2838453"/>
            <a:ext cx="4142740" cy="1537059"/>
          </a:xfrm>
          <a:prstGeom prst="rect">
            <a:avLst/>
          </a:prstGeom>
        </p:spPr>
      </p:pic>
      <p:sp>
        <p:nvSpPr>
          <p:cNvPr id="2" name="Rectángulo 1">
            <a:extLst>
              <a:ext uri="{FF2B5EF4-FFF2-40B4-BE49-F238E27FC236}">
                <a16:creationId xmlns:a16="http://schemas.microsoft.com/office/drawing/2014/main" id="{D74AEEFA-2556-0801-3698-EE241697B4B7}"/>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709872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8" name="Google Shape;98;p17"/>
          <p:cNvSpPr/>
          <p:nvPr/>
        </p:nvSpPr>
        <p:spPr>
          <a:xfrm flipH="1">
            <a:off x="200" y="4686025"/>
            <a:ext cx="7631700" cy="457500"/>
          </a:xfrm>
          <a:prstGeom prst="rect">
            <a:avLst/>
          </a:prstGeom>
          <a:solidFill>
            <a:srgbClr val="002E4C"/>
          </a:solidFill>
          <a:ln w="9525" cap="flat" cmpd="sng">
            <a:solidFill>
              <a:srgbClr val="002E4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7"/>
          <p:cNvSpPr/>
          <p:nvPr/>
        </p:nvSpPr>
        <p:spPr>
          <a:xfrm>
            <a:off x="8999475" y="4692200"/>
            <a:ext cx="144600" cy="4575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3;p14">
            <a:extLst>
              <a:ext uri="{FF2B5EF4-FFF2-40B4-BE49-F238E27FC236}">
                <a16:creationId xmlns:a16="http://schemas.microsoft.com/office/drawing/2014/main" id="{9B13BC54-A292-AD4B-A8E4-063B9F2CB397}"/>
              </a:ext>
            </a:extLst>
          </p:cNvPr>
          <p:cNvSpPr txBox="1"/>
          <p:nvPr/>
        </p:nvSpPr>
        <p:spPr>
          <a:xfrm>
            <a:off x="305150" y="238423"/>
            <a:ext cx="3924300" cy="9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3200" dirty="0">
                <a:solidFill>
                  <a:srgbClr val="002E4C"/>
                </a:solidFill>
                <a:latin typeface="Open Sans ExtraBold"/>
                <a:ea typeface="Open Sans ExtraBold"/>
                <a:cs typeface="Open Sans ExtraBold"/>
                <a:sym typeface="Open Sans ExtraBold"/>
              </a:rPr>
              <a:t>Contenido</a:t>
            </a:r>
            <a:endParaRPr sz="3200" dirty="0">
              <a:solidFill>
                <a:srgbClr val="002E4C"/>
              </a:solidFill>
              <a:latin typeface="Open Sans ExtraBold"/>
              <a:ea typeface="Open Sans ExtraBold"/>
              <a:cs typeface="Open Sans ExtraBold"/>
              <a:sym typeface="Open Sans ExtraBold"/>
            </a:endParaRPr>
          </a:p>
        </p:txBody>
      </p:sp>
      <p:sp>
        <p:nvSpPr>
          <p:cNvPr id="6" name="Google Shape;89;p16">
            <a:extLst>
              <a:ext uri="{FF2B5EF4-FFF2-40B4-BE49-F238E27FC236}">
                <a16:creationId xmlns:a16="http://schemas.microsoft.com/office/drawing/2014/main" id="{85FA1AD6-561B-5E45-80B1-888B3CB186CE}"/>
              </a:ext>
            </a:extLst>
          </p:cNvPr>
          <p:cNvSpPr txBox="1"/>
          <p:nvPr/>
        </p:nvSpPr>
        <p:spPr>
          <a:xfrm>
            <a:off x="376795" y="919888"/>
            <a:ext cx="7939891" cy="3528125"/>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Introducción y contextualización</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Tablas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Formularios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Caso práctico 1. ”Actividades formativas”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Caso práctico 2. “Grupo de controles”</a:t>
            </a:r>
          </a:p>
          <a:p>
            <a:pPr marL="342900" lvl="0" indent="-342900" algn="l" rtl="0">
              <a:spcBef>
                <a:spcPts val="0"/>
              </a:spcBef>
              <a:spcAft>
                <a:spcPts val="0"/>
              </a:spcAft>
              <a:buAutoNum type="arabicPeriod"/>
            </a:pPr>
            <a:endParaRPr lang="es-ES" sz="1600" b="1" dirty="0">
              <a:solidFill>
                <a:srgbClr val="002E4C"/>
              </a:solidFill>
              <a:latin typeface="Open Sans Extrabold"/>
              <a:ea typeface="Open Sans Extrabold"/>
              <a:cs typeface="Open Sans Extrabold"/>
              <a:sym typeface="Open Sans ExtraBold"/>
            </a:endParaRPr>
          </a:p>
          <a:p>
            <a:pPr marL="342900" lvl="0" indent="-342900" algn="l" rtl="0">
              <a:spcBef>
                <a:spcPts val="0"/>
              </a:spcBef>
              <a:spcAft>
                <a:spcPts val="0"/>
              </a:spcAft>
              <a:buAutoNum type="arabicPeriod"/>
            </a:pPr>
            <a:endParaRPr lang="es-ES" sz="1600" b="1" dirty="0">
              <a:solidFill>
                <a:srgbClr val="002E4C"/>
              </a:solidFill>
              <a:latin typeface="Open Sans Extrabold"/>
              <a:ea typeface="Open Sans Extrabold"/>
              <a:cs typeface="Open Sans Extrabold"/>
              <a:sym typeface="Open Sans ExtraBold"/>
            </a:endParaRPr>
          </a:p>
        </p:txBody>
      </p:sp>
      <p:pic>
        <p:nvPicPr>
          <p:cNvPr id="3" name="Picture 2" descr="ADA ITS - Instituto Tecnológico Superior ADA ITS">
            <a:extLst>
              <a:ext uri="{FF2B5EF4-FFF2-40B4-BE49-F238E27FC236}">
                <a16:creationId xmlns:a16="http://schemas.microsoft.com/office/drawing/2014/main" id="{3FB3C15B-2273-C934-D073-0A130673291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6471" y="4686025"/>
            <a:ext cx="1458433" cy="4448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26802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49" y="384125"/>
            <a:ext cx="8279081"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4. Caso práctico 1. “Actividades formativas”</a:t>
            </a:r>
            <a:endParaRPr sz="2700" dirty="0"/>
          </a:p>
        </p:txBody>
      </p:sp>
      <p:sp>
        <p:nvSpPr>
          <p:cNvPr id="6" name="CuadroTexto 5">
            <a:extLst>
              <a:ext uri="{FF2B5EF4-FFF2-40B4-BE49-F238E27FC236}">
                <a16:creationId xmlns:a16="http://schemas.microsoft.com/office/drawing/2014/main" id="{0CE9D9F2-9121-134A-92A4-553ED159B8EB}"/>
              </a:ext>
            </a:extLst>
          </p:cNvPr>
          <p:cNvSpPr txBox="1"/>
          <p:nvPr/>
        </p:nvSpPr>
        <p:spPr>
          <a:xfrm>
            <a:off x="881743" y="964025"/>
            <a:ext cx="7380514" cy="3231654"/>
          </a:xfrm>
          <a:prstGeom prst="rect">
            <a:avLst/>
          </a:prstGeom>
          <a:noFill/>
        </p:spPr>
        <p:txBody>
          <a:bodyPr wrap="square" rtlCol="0">
            <a:spAutoFit/>
          </a:bodyPr>
          <a:lstStyle/>
          <a:p>
            <a:r>
              <a:rPr lang="es-ES" sz="1200" dirty="0">
                <a:effectLst/>
                <a:latin typeface="Arial" panose="020B0604020202020204" pitchFamily="34" charset="0"/>
                <a:cs typeface="Arial" panose="020B0604020202020204" pitchFamily="34" charset="0"/>
              </a:rPr>
              <a:t>Alberto quiere incluir en la intranet de la empresa una tabla con los horarios de algunos cursos que se quieren impartir. </a:t>
            </a:r>
            <a:endParaRPr lang="es-ES" sz="1200" dirty="0">
              <a:latin typeface="Arial" panose="020B0604020202020204" pitchFamily="34" charset="0"/>
              <a:cs typeface="Arial" panose="020B0604020202020204" pitchFamily="34" charset="0"/>
            </a:endParaRPr>
          </a:p>
          <a:p>
            <a:endParaRPr lang="es-ES" sz="1200" dirty="0">
              <a:effectLst/>
              <a:latin typeface="Arial" panose="020B0604020202020204" pitchFamily="34" charset="0"/>
              <a:cs typeface="Arial" panose="020B0604020202020204" pitchFamily="34" charset="0"/>
            </a:endParaRPr>
          </a:p>
          <a:p>
            <a:r>
              <a:rPr lang="es-ES" sz="1200" dirty="0">
                <a:latin typeface="Arial" panose="020B0604020202020204" pitchFamily="34" charset="0"/>
                <a:cs typeface="Arial" panose="020B0604020202020204" pitchFamily="34" charset="0"/>
              </a:rPr>
              <a:t>S</a:t>
            </a:r>
            <a:r>
              <a:rPr lang="es-ES" sz="1200" dirty="0">
                <a:effectLst/>
                <a:latin typeface="Arial" panose="020B0604020202020204" pitchFamily="34" charset="0"/>
                <a:cs typeface="Arial" panose="020B0604020202020204" pitchFamily="34" charset="0"/>
              </a:rPr>
              <a:t>e reúne con Gloria y le comenta lo que necesita. La tabla debe contener: </a:t>
            </a:r>
            <a:endParaRPr lang="es-ES" sz="1200" dirty="0">
              <a:latin typeface="Arial" panose="020B0604020202020204" pitchFamily="34" charset="0"/>
              <a:cs typeface="Arial" panose="020B0604020202020204" pitchFamily="34" charset="0"/>
            </a:endParaRPr>
          </a:p>
          <a:p>
            <a:endParaRPr lang="es-ES" sz="1200" dirty="0">
              <a:effectLst/>
              <a:latin typeface="Arial" panose="020B0604020202020204" pitchFamily="34" charset="0"/>
              <a:cs typeface="Arial" panose="020B0604020202020204" pitchFamily="34" charset="0"/>
            </a:endParaRPr>
          </a:p>
          <a:p>
            <a:r>
              <a:rPr lang="es-ES" sz="1200" dirty="0">
                <a:effectLst/>
                <a:latin typeface="Arial" panose="020B0604020202020204" pitchFamily="34" charset="0"/>
                <a:cs typeface="Arial" panose="020B0604020202020204" pitchFamily="34" charset="0"/>
              </a:rPr>
              <a:t>• El título de la tabla: ACTIVIDADES FORMATIVAS. </a:t>
            </a:r>
            <a:endParaRPr lang="es-ES" sz="1200" dirty="0">
              <a:latin typeface="Arial" panose="020B0604020202020204" pitchFamily="34" charset="0"/>
              <a:cs typeface="Arial" panose="020B0604020202020204" pitchFamily="34" charset="0"/>
            </a:endParaRPr>
          </a:p>
          <a:p>
            <a:r>
              <a:rPr lang="es-ES" sz="1200" dirty="0">
                <a:effectLst/>
                <a:latin typeface="Arial" panose="020B0604020202020204" pitchFamily="34" charset="0"/>
                <a:cs typeface="Arial" panose="020B0604020202020204" pitchFamily="34" charset="0"/>
              </a:rPr>
              <a:t>• Una segunda fila que contenga la cabecera donde aparecerá </a:t>
            </a:r>
          </a:p>
          <a:p>
            <a:r>
              <a:rPr lang="es-ES" sz="1200" dirty="0">
                <a:effectLst/>
                <a:latin typeface="Arial" panose="020B0604020202020204" pitchFamily="34" charset="0"/>
                <a:cs typeface="Arial" panose="020B0604020202020204" pitchFamily="34" charset="0"/>
              </a:rPr>
              <a:t>el nombre del curso, el horario y las horas de duración. </a:t>
            </a:r>
            <a:endParaRPr lang="es-ES" sz="1200" dirty="0">
              <a:latin typeface="Arial" panose="020B0604020202020204" pitchFamily="34" charset="0"/>
              <a:cs typeface="Arial" panose="020B0604020202020204" pitchFamily="34" charset="0"/>
            </a:endParaRPr>
          </a:p>
          <a:p>
            <a:r>
              <a:rPr lang="es-ES" sz="1200" dirty="0">
                <a:effectLst/>
                <a:latin typeface="Arial" panose="020B0604020202020204" pitchFamily="34" charset="0"/>
                <a:cs typeface="Arial" panose="020B0604020202020204" pitchFamily="34" charset="0"/>
              </a:rPr>
              <a:t>• Introducir los siguientes cursos en el cuerpo de la tabla. </a:t>
            </a:r>
          </a:p>
          <a:p>
            <a:r>
              <a:rPr lang="es-ES" sz="1200" dirty="0">
                <a:effectLst/>
                <a:latin typeface="Arial" panose="020B0604020202020204" pitchFamily="34" charset="0"/>
                <a:cs typeface="Arial" panose="020B0604020202020204" pitchFamily="34" charset="0"/>
              </a:rPr>
              <a:t>• Curso de HTML de 20 horas de 16:00 a 20:00 </a:t>
            </a:r>
            <a:endParaRPr lang="es-ES" sz="1200" dirty="0">
              <a:latin typeface="Arial" panose="020B0604020202020204" pitchFamily="34" charset="0"/>
              <a:cs typeface="Arial" panose="020B0604020202020204" pitchFamily="34" charset="0"/>
            </a:endParaRPr>
          </a:p>
          <a:p>
            <a:r>
              <a:rPr lang="es-ES" sz="1200" dirty="0">
                <a:effectLst/>
                <a:latin typeface="Arial" panose="020B0604020202020204" pitchFamily="34" charset="0"/>
                <a:cs typeface="Arial" panose="020B0604020202020204" pitchFamily="34" charset="0"/>
              </a:rPr>
              <a:t>• Curso de CSS de 15 horas de 9:00 a 12:00</a:t>
            </a:r>
            <a:br>
              <a:rPr lang="es-ES" sz="1200" dirty="0">
                <a:effectLst/>
                <a:latin typeface="Arial" panose="020B0604020202020204" pitchFamily="34" charset="0"/>
                <a:cs typeface="Arial" panose="020B0604020202020204" pitchFamily="34" charset="0"/>
              </a:rPr>
            </a:br>
            <a:r>
              <a:rPr lang="es-ES" sz="1200" dirty="0">
                <a:effectLst/>
                <a:latin typeface="Arial" panose="020B0604020202020204" pitchFamily="34" charset="0"/>
                <a:cs typeface="Arial" panose="020B0604020202020204" pitchFamily="34" charset="0"/>
              </a:rPr>
              <a:t>• Curso de </a:t>
            </a:r>
            <a:r>
              <a:rPr lang="es-ES" sz="1200" dirty="0" err="1">
                <a:effectLst/>
                <a:latin typeface="Arial" panose="020B0604020202020204" pitchFamily="34" charset="0"/>
                <a:cs typeface="Arial" panose="020B0604020202020204" pitchFamily="34" charset="0"/>
              </a:rPr>
              <a:t>Javascript</a:t>
            </a:r>
            <a:r>
              <a:rPr lang="es-ES" sz="1200" dirty="0">
                <a:effectLst/>
                <a:latin typeface="Arial" panose="020B0604020202020204" pitchFamily="34" charset="0"/>
                <a:cs typeface="Arial" panose="020B0604020202020204" pitchFamily="34" charset="0"/>
              </a:rPr>
              <a:t> de 20 horas de 16:00 a 20:00</a:t>
            </a:r>
            <a:br>
              <a:rPr lang="es-ES" sz="1200" dirty="0">
                <a:effectLst/>
                <a:latin typeface="Arial" panose="020B0604020202020204" pitchFamily="34" charset="0"/>
                <a:cs typeface="Arial" panose="020B0604020202020204" pitchFamily="34" charset="0"/>
              </a:rPr>
            </a:br>
            <a:r>
              <a:rPr lang="es-ES" sz="1200" dirty="0">
                <a:effectLst/>
                <a:latin typeface="Arial" panose="020B0604020202020204" pitchFamily="34" charset="0"/>
                <a:cs typeface="Arial" panose="020B0604020202020204" pitchFamily="34" charset="0"/>
              </a:rPr>
              <a:t>• Curso de </a:t>
            </a:r>
            <a:r>
              <a:rPr lang="es-ES" sz="1200" dirty="0" err="1">
                <a:effectLst/>
                <a:latin typeface="Arial" panose="020B0604020202020204" pitchFamily="34" charset="0"/>
                <a:cs typeface="Arial" panose="020B0604020202020204" pitchFamily="34" charset="0"/>
              </a:rPr>
              <a:t>Jquery</a:t>
            </a:r>
            <a:r>
              <a:rPr lang="es-ES" sz="1200" dirty="0">
                <a:effectLst/>
                <a:latin typeface="Arial" panose="020B0604020202020204" pitchFamily="34" charset="0"/>
                <a:cs typeface="Arial" panose="020B0604020202020204" pitchFamily="34" charset="0"/>
              </a:rPr>
              <a:t> de 20 horas, comparte horario con el curso de </a:t>
            </a:r>
            <a:r>
              <a:rPr lang="es-ES" sz="1200" dirty="0" err="1">
                <a:effectLst/>
                <a:latin typeface="Arial" panose="020B0604020202020204" pitchFamily="34" charset="0"/>
                <a:cs typeface="Arial" panose="020B0604020202020204" pitchFamily="34" charset="0"/>
              </a:rPr>
              <a:t>Javascript</a:t>
            </a:r>
            <a:endParaRPr lang="es-ES" sz="1200" dirty="0">
              <a:effectLst/>
              <a:latin typeface="Arial" panose="020B0604020202020204" pitchFamily="34" charset="0"/>
              <a:cs typeface="Arial" panose="020B0604020202020204" pitchFamily="34" charset="0"/>
            </a:endParaRPr>
          </a:p>
          <a:p>
            <a:endParaRPr lang="es-ES" sz="1200" dirty="0">
              <a:effectLst/>
              <a:latin typeface="Arial" panose="020B0604020202020204" pitchFamily="34" charset="0"/>
              <a:cs typeface="Arial" panose="020B0604020202020204" pitchFamily="34" charset="0"/>
            </a:endParaRPr>
          </a:p>
          <a:p>
            <a:r>
              <a:rPr lang="es-ES" sz="1200" dirty="0">
                <a:effectLst/>
                <a:latin typeface="Arial" panose="020B0604020202020204" pitchFamily="34" charset="0"/>
                <a:cs typeface="Arial" panose="020B0604020202020204" pitchFamily="34" charset="0"/>
              </a:rPr>
              <a:t>En el pie de la tabla se debe mostrar el total de horas </a:t>
            </a:r>
            <a:endParaRPr lang="es-ES" sz="1200" dirty="0">
              <a:latin typeface="Arial" panose="020B0604020202020204" pitchFamily="34" charset="0"/>
              <a:cs typeface="Arial" panose="020B0604020202020204" pitchFamily="34" charset="0"/>
            </a:endParaRPr>
          </a:p>
          <a:p>
            <a:r>
              <a:rPr lang="es-ES" sz="1200" dirty="0">
                <a:effectLst/>
                <a:latin typeface="Arial" panose="020B0604020202020204" pitchFamily="34" charset="0"/>
                <a:cs typeface="Arial" panose="020B0604020202020204" pitchFamily="34" charset="0"/>
              </a:rPr>
              <a:t> </a:t>
            </a:r>
            <a:endParaRPr lang="es-ES" sz="1200" dirty="0">
              <a:latin typeface="Arial" panose="020B0604020202020204" pitchFamily="34" charset="0"/>
              <a:cs typeface="Arial" panose="020B0604020202020204" pitchFamily="34" charset="0"/>
            </a:endParaRPr>
          </a:p>
          <a:p>
            <a:endParaRPr lang="es-ES" sz="1200" dirty="0">
              <a:latin typeface="Arial" panose="020B0604020202020204" pitchFamily="34" charset="0"/>
              <a:cs typeface="Arial" panose="020B0604020202020204" pitchFamily="34" charset="0"/>
            </a:endParaRPr>
          </a:p>
        </p:txBody>
      </p:sp>
      <p:pic>
        <p:nvPicPr>
          <p:cNvPr id="3" name="Imagen 2">
            <a:extLst>
              <a:ext uri="{FF2B5EF4-FFF2-40B4-BE49-F238E27FC236}">
                <a16:creationId xmlns:a16="http://schemas.microsoft.com/office/drawing/2014/main" id="{8872FB55-A9C7-E1B3-768C-57EBADEEA396}"/>
              </a:ext>
            </a:extLst>
          </p:cNvPr>
          <p:cNvPicPr>
            <a:picLocks noChangeAspect="1"/>
          </p:cNvPicPr>
          <p:nvPr/>
        </p:nvPicPr>
        <p:blipFill>
          <a:blip r:embed="rId3"/>
          <a:stretch>
            <a:fillRect/>
          </a:stretch>
        </p:blipFill>
        <p:spPr>
          <a:xfrm>
            <a:off x="5442313" y="1942375"/>
            <a:ext cx="3467100" cy="2425700"/>
          </a:xfrm>
          <a:prstGeom prst="rect">
            <a:avLst/>
          </a:prstGeom>
        </p:spPr>
      </p:pic>
      <p:sp>
        <p:nvSpPr>
          <p:cNvPr id="2" name="Rectángulo 1">
            <a:extLst>
              <a:ext uri="{FF2B5EF4-FFF2-40B4-BE49-F238E27FC236}">
                <a16:creationId xmlns:a16="http://schemas.microsoft.com/office/drawing/2014/main" id="{E97DF8D5-F2AE-0B70-2578-6EEF5D37B4B5}"/>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4256691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8" name="Google Shape;98;p17"/>
          <p:cNvSpPr/>
          <p:nvPr/>
        </p:nvSpPr>
        <p:spPr>
          <a:xfrm flipH="1">
            <a:off x="200" y="4686025"/>
            <a:ext cx="7631700" cy="457500"/>
          </a:xfrm>
          <a:prstGeom prst="rect">
            <a:avLst/>
          </a:prstGeom>
          <a:solidFill>
            <a:srgbClr val="002E4C"/>
          </a:solidFill>
          <a:ln w="9525" cap="flat" cmpd="sng">
            <a:solidFill>
              <a:srgbClr val="002E4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7"/>
          <p:cNvSpPr/>
          <p:nvPr/>
        </p:nvSpPr>
        <p:spPr>
          <a:xfrm>
            <a:off x="8999475" y="4692200"/>
            <a:ext cx="144600" cy="4575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3;p14">
            <a:extLst>
              <a:ext uri="{FF2B5EF4-FFF2-40B4-BE49-F238E27FC236}">
                <a16:creationId xmlns:a16="http://schemas.microsoft.com/office/drawing/2014/main" id="{9B13BC54-A292-AD4B-A8E4-063B9F2CB397}"/>
              </a:ext>
            </a:extLst>
          </p:cNvPr>
          <p:cNvSpPr txBox="1"/>
          <p:nvPr/>
        </p:nvSpPr>
        <p:spPr>
          <a:xfrm>
            <a:off x="305150" y="238423"/>
            <a:ext cx="3924300" cy="9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3200" dirty="0">
                <a:solidFill>
                  <a:srgbClr val="002E4C"/>
                </a:solidFill>
                <a:latin typeface="Open Sans ExtraBold"/>
                <a:ea typeface="Open Sans ExtraBold"/>
                <a:cs typeface="Open Sans ExtraBold"/>
                <a:sym typeface="Open Sans ExtraBold"/>
              </a:rPr>
              <a:t>Contenido</a:t>
            </a:r>
            <a:endParaRPr sz="3200" dirty="0">
              <a:solidFill>
                <a:srgbClr val="002E4C"/>
              </a:solidFill>
              <a:latin typeface="Open Sans ExtraBold"/>
              <a:ea typeface="Open Sans ExtraBold"/>
              <a:cs typeface="Open Sans ExtraBold"/>
              <a:sym typeface="Open Sans ExtraBold"/>
            </a:endParaRPr>
          </a:p>
        </p:txBody>
      </p:sp>
      <p:sp>
        <p:nvSpPr>
          <p:cNvPr id="6" name="Google Shape;89;p16">
            <a:extLst>
              <a:ext uri="{FF2B5EF4-FFF2-40B4-BE49-F238E27FC236}">
                <a16:creationId xmlns:a16="http://schemas.microsoft.com/office/drawing/2014/main" id="{85FA1AD6-561B-5E45-80B1-888B3CB186CE}"/>
              </a:ext>
            </a:extLst>
          </p:cNvPr>
          <p:cNvSpPr txBox="1"/>
          <p:nvPr/>
        </p:nvSpPr>
        <p:spPr>
          <a:xfrm>
            <a:off x="376795" y="919888"/>
            <a:ext cx="7939891" cy="3528125"/>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Introducción y contextualización</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Tablas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Formularios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Caso práctico 1. ”Actividades formativas”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Caso práctico 2. “Grupo de controles”</a:t>
            </a:r>
          </a:p>
          <a:p>
            <a:pPr marL="342900" lvl="0" indent="-342900" algn="l" rtl="0">
              <a:spcBef>
                <a:spcPts val="0"/>
              </a:spcBef>
              <a:spcAft>
                <a:spcPts val="0"/>
              </a:spcAft>
              <a:buAutoNum type="arabicPeriod"/>
            </a:pPr>
            <a:endParaRPr lang="es-ES" sz="1600" b="1" dirty="0">
              <a:solidFill>
                <a:srgbClr val="002E4C"/>
              </a:solidFill>
              <a:latin typeface="Open Sans Extrabold"/>
              <a:ea typeface="Open Sans Extrabold"/>
              <a:cs typeface="Open Sans Extrabold"/>
              <a:sym typeface="Open Sans ExtraBold"/>
            </a:endParaRPr>
          </a:p>
          <a:p>
            <a:pPr marL="342900" lvl="0" indent="-342900" algn="l" rtl="0">
              <a:spcBef>
                <a:spcPts val="0"/>
              </a:spcBef>
              <a:spcAft>
                <a:spcPts val="0"/>
              </a:spcAft>
              <a:buAutoNum type="arabicPeriod"/>
            </a:pPr>
            <a:endParaRPr lang="es-ES" sz="1600" b="1" dirty="0">
              <a:solidFill>
                <a:srgbClr val="002E4C"/>
              </a:solidFill>
              <a:latin typeface="Open Sans Extrabold"/>
              <a:ea typeface="Open Sans Extrabold"/>
              <a:cs typeface="Open Sans Extrabold"/>
              <a:sym typeface="Open Sans ExtraBold"/>
            </a:endParaRPr>
          </a:p>
        </p:txBody>
      </p:sp>
      <p:pic>
        <p:nvPicPr>
          <p:cNvPr id="3" name="Picture 2" descr="ADA ITS - Instituto Tecnológico Superior ADA ITS">
            <a:extLst>
              <a:ext uri="{FF2B5EF4-FFF2-40B4-BE49-F238E27FC236}">
                <a16:creationId xmlns:a16="http://schemas.microsoft.com/office/drawing/2014/main" id="{3C7D3F16-7415-1308-7053-C3F337B327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6471" y="4686025"/>
            <a:ext cx="1458433" cy="4448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4376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5. Caso práctico 2. “Grupo de controles”</a:t>
            </a:r>
            <a:endParaRPr sz="2700" dirty="0"/>
          </a:p>
        </p:txBody>
      </p:sp>
      <p:sp>
        <p:nvSpPr>
          <p:cNvPr id="6" name="CuadroTexto 5">
            <a:extLst>
              <a:ext uri="{FF2B5EF4-FFF2-40B4-BE49-F238E27FC236}">
                <a16:creationId xmlns:a16="http://schemas.microsoft.com/office/drawing/2014/main" id="{0CE9D9F2-9121-134A-92A4-553ED159B8EB}"/>
              </a:ext>
            </a:extLst>
          </p:cNvPr>
          <p:cNvSpPr txBox="1"/>
          <p:nvPr/>
        </p:nvSpPr>
        <p:spPr>
          <a:xfrm>
            <a:off x="881743" y="964025"/>
            <a:ext cx="7380514" cy="1569660"/>
          </a:xfrm>
          <a:prstGeom prst="rect">
            <a:avLst/>
          </a:prstGeom>
          <a:noFill/>
        </p:spPr>
        <p:txBody>
          <a:bodyPr wrap="square" rtlCol="0">
            <a:spAutoFit/>
          </a:bodyPr>
          <a:lstStyle/>
          <a:p>
            <a:r>
              <a:rPr lang="es-ES" sz="1200" dirty="0">
                <a:effectLst/>
                <a:latin typeface="Arial" panose="020B0604020202020204" pitchFamily="34" charset="0"/>
                <a:cs typeface="Arial" panose="020B0604020202020204" pitchFamily="34" charset="0"/>
              </a:rPr>
              <a:t>Gloria, mientras buscaba información en internet, ha visto en algunas páginas que los controles de un formulario se pueden agrupar. </a:t>
            </a:r>
          </a:p>
          <a:p>
            <a:endParaRPr lang="es-ES" sz="1200" dirty="0">
              <a:latin typeface="Arial" panose="020B0604020202020204" pitchFamily="34" charset="0"/>
              <a:cs typeface="Arial" panose="020B0604020202020204" pitchFamily="34" charset="0"/>
            </a:endParaRPr>
          </a:p>
          <a:p>
            <a:r>
              <a:rPr lang="es-ES" sz="1200" b="1" dirty="0">
                <a:effectLst/>
                <a:latin typeface="Arial" panose="020B0604020202020204" pitchFamily="34" charset="0"/>
                <a:cs typeface="Arial" panose="020B0604020202020204" pitchFamily="34" charset="0"/>
              </a:rPr>
              <a:t>Nudo: </a:t>
            </a:r>
            <a:r>
              <a:rPr lang="es-ES" sz="1200" dirty="0">
                <a:effectLst/>
                <a:latin typeface="Arial" panose="020B0604020202020204" pitchFamily="34" charset="0"/>
                <a:cs typeface="Arial" panose="020B0604020202020204" pitchFamily="34" charset="0"/>
              </a:rPr>
              <a:t>se lo comenta a Alberto y este le dice que haga un pequeño manual de cómo se haría, incluyendo un ejemplo.</a:t>
            </a:r>
          </a:p>
          <a:p>
            <a:endParaRPr lang="es-ES" sz="1200" dirty="0">
              <a:latin typeface="Arial" panose="020B0604020202020204" pitchFamily="34" charset="0"/>
              <a:cs typeface="Arial" panose="020B0604020202020204" pitchFamily="34" charset="0"/>
            </a:endParaRPr>
          </a:p>
          <a:p>
            <a:endParaRPr lang="es-ES" sz="1200" dirty="0">
              <a:latin typeface="Arial" panose="020B0604020202020204" pitchFamily="34" charset="0"/>
              <a:cs typeface="Arial" panose="020B0604020202020204" pitchFamily="34" charset="0"/>
            </a:endParaRPr>
          </a:p>
          <a:p>
            <a:endParaRPr lang="es-ES" sz="1200" dirty="0">
              <a:latin typeface="Arial" panose="020B0604020202020204" pitchFamily="34" charset="0"/>
              <a:cs typeface="Arial" panose="020B0604020202020204" pitchFamily="34" charset="0"/>
            </a:endParaRPr>
          </a:p>
        </p:txBody>
      </p:sp>
      <p:sp>
        <p:nvSpPr>
          <p:cNvPr id="2" name="Rectángulo 1">
            <a:extLst>
              <a:ext uri="{FF2B5EF4-FFF2-40B4-BE49-F238E27FC236}">
                <a16:creationId xmlns:a16="http://schemas.microsoft.com/office/drawing/2014/main" id="{49C7D586-5626-852E-714B-3E0A35BCF8B9}"/>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40984082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5. Caso práctico 2. “Grupo de controles”</a:t>
            </a:r>
            <a:endParaRPr sz="2700" dirty="0"/>
          </a:p>
        </p:txBody>
      </p:sp>
      <p:pic>
        <p:nvPicPr>
          <p:cNvPr id="3" name="Imagen 2">
            <a:extLst>
              <a:ext uri="{FF2B5EF4-FFF2-40B4-BE49-F238E27FC236}">
                <a16:creationId xmlns:a16="http://schemas.microsoft.com/office/drawing/2014/main" id="{7C6B44DC-32BC-B53A-73B7-15DDE0D4EA8E}"/>
              </a:ext>
            </a:extLst>
          </p:cNvPr>
          <p:cNvPicPr>
            <a:picLocks noChangeAspect="1"/>
          </p:cNvPicPr>
          <p:nvPr/>
        </p:nvPicPr>
        <p:blipFill>
          <a:blip r:embed="rId3"/>
          <a:stretch>
            <a:fillRect/>
          </a:stretch>
        </p:blipFill>
        <p:spPr>
          <a:xfrm>
            <a:off x="795250" y="964025"/>
            <a:ext cx="7772400" cy="1847088"/>
          </a:xfrm>
          <a:prstGeom prst="rect">
            <a:avLst/>
          </a:prstGeom>
        </p:spPr>
      </p:pic>
      <p:pic>
        <p:nvPicPr>
          <p:cNvPr id="5" name="Imagen 4">
            <a:extLst>
              <a:ext uri="{FF2B5EF4-FFF2-40B4-BE49-F238E27FC236}">
                <a16:creationId xmlns:a16="http://schemas.microsoft.com/office/drawing/2014/main" id="{71FB80AF-566A-5092-567F-A84A3CA13901}"/>
              </a:ext>
            </a:extLst>
          </p:cNvPr>
          <p:cNvPicPr>
            <a:picLocks noChangeAspect="1"/>
          </p:cNvPicPr>
          <p:nvPr/>
        </p:nvPicPr>
        <p:blipFill>
          <a:blip r:embed="rId4"/>
          <a:stretch>
            <a:fillRect/>
          </a:stretch>
        </p:blipFill>
        <p:spPr>
          <a:xfrm>
            <a:off x="3278777" y="2811113"/>
            <a:ext cx="2586446" cy="1881895"/>
          </a:xfrm>
          <a:prstGeom prst="rect">
            <a:avLst/>
          </a:prstGeom>
        </p:spPr>
      </p:pic>
      <p:sp>
        <p:nvSpPr>
          <p:cNvPr id="2" name="Rectángulo 1">
            <a:extLst>
              <a:ext uri="{FF2B5EF4-FFF2-40B4-BE49-F238E27FC236}">
                <a16:creationId xmlns:a16="http://schemas.microsoft.com/office/drawing/2014/main" id="{9635A1E0-20AF-7477-ADDE-C32F800DFB5E}"/>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752129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8" name="Google Shape;98;p17"/>
          <p:cNvSpPr/>
          <p:nvPr/>
        </p:nvSpPr>
        <p:spPr>
          <a:xfrm flipH="1">
            <a:off x="200" y="4686025"/>
            <a:ext cx="7631700" cy="457500"/>
          </a:xfrm>
          <a:prstGeom prst="rect">
            <a:avLst/>
          </a:prstGeom>
          <a:solidFill>
            <a:srgbClr val="002E4C"/>
          </a:solidFill>
          <a:ln w="9525" cap="flat" cmpd="sng">
            <a:solidFill>
              <a:srgbClr val="002E4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7"/>
          <p:cNvSpPr/>
          <p:nvPr/>
        </p:nvSpPr>
        <p:spPr>
          <a:xfrm>
            <a:off x="8999475" y="4692200"/>
            <a:ext cx="144600" cy="4575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3;p14">
            <a:extLst>
              <a:ext uri="{FF2B5EF4-FFF2-40B4-BE49-F238E27FC236}">
                <a16:creationId xmlns:a16="http://schemas.microsoft.com/office/drawing/2014/main" id="{9B13BC54-A292-AD4B-A8E4-063B9F2CB397}"/>
              </a:ext>
            </a:extLst>
          </p:cNvPr>
          <p:cNvSpPr txBox="1"/>
          <p:nvPr/>
        </p:nvSpPr>
        <p:spPr>
          <a:xfrm>
            <a:off x="305150" y="238423"/>
            <a:ext cx="3924300" cy="9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3200" dirty="0">
                <a:solidFill>
                  <a:srgbClr val="002E4C"/>
                </a:solidFill>
                <a:latin typeface="Open Sans ExtraBold"/>
                <a:ea typeface="Open Sans ExtraBold"/>
                <a:cs typeface="Open Sans ExtraBold"/>
                <a:sym typeface="Open Sans ExtraBold"/>
              </a:rPr>
              <a:t>Contenido</a:t>
            </a:r>
            <a:endParaRPr sz="3200" dirty="0">
              <a:solidFill>
                <a:srgbClr val="002E4C"/>
              </a:solidFill>
              <a:latin typeface="Open Sans ExtraBold"/>
              <a:ea typeface="Open Sans ExtraBold"/>
              <a:cs typeface="Open Sans ExtraBold"/>
              <a:sym typeface="Open Sans ExtraBold"/>
            </a:endParaRPr>
          </a:p>
        </p:txBody>
      </p:sp>
      <p:sp>
        <p:nvSpPr>
          <p:cNvPr id="6" name="Google Shape;89;p16">
            <a:extLst>
              <a:ext uri="{FF2B5EF4-FFF2-40B4-BE49-F238E27FC236}">
                <a16:creationId xmlns:a16="http://schemas.microsoft.com/office/drawing/2014/main" id="{85FA1AD6-561B-5E45-80B1-888B3CB186CE}"/>
              </a:ext>
            </a:extLst>
          </p:cNvPr>
          <p:cNvSpPr txBox="1"/>
          <p:nvPr/>
        </p:nvSpPr>
        <p:spPr>
          <a:xfrm>
            <a:off x="376795" y="919888"/>
            <a:ext cx="7939891" cy="3528125"/>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Introducción y contextualización</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Tablas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Formularios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Caso práctico 1. ”Actividades formativas”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Caso práctico 2. “Grupo de controles”</a:t>
            </a:r>
          </a:p>
          <a:p>
            <a:pPr marL="342900" lvl="0" indent="-342900" algn="l" rtl="0">
              <a:spcBef>
                <a:spcPts val="0"/>
              </a:spcBef>
              <a:spcAft>
                <a:spcPts val="0"/>
              </a:spcAft>
              <a:buAutoNum type="arabicPeriod"/>
            </a:pPr>
            <a:endParaRPr lang="es-ES" sz="1600" b="1" dirty="0">
              <a:solidFill>
                <a:srgbClr val="002E4C"/>
              </a:solidFill>
              <a:latin typeface="Open Sans Extrabold"/>
              <a:ea typeface="Open Sans Extrabold"/>
              <a:cs typeface="Open Sans Extrabold"/>
              <a:sym typeface="Open Sans ExtraBold"/>
            </a:endParaRPr>
          </a:p>
          <a:p>
            <a:pPr marL="342900" lvl="0" indent="-342900" algn="l" rtl="0">
              <a:spcBef>
                <a:spcPts val="0"/>
              </a:spcBef>
              <a:spcAft>
                <a:spcPts val="0"/>
              </a:spcAft>
              <a:buAutoNum type="arabicPeriod"/>
            </a:pPr>
            <a:endParaRPr lang="es-ES" sz="1600" b="1" dirty="0">
              <a:solidFill>
                <a:srgbClr val="002E4C"/>
              </a:solidFill>
              <a:latin typeface="Open Sans Extrabold"/>
              <a:ea typeface="Open Sans Extrabold"/>
              <a:cs typeface="Open Sans Extrabold"/>
              <a:sym typeface="Open Sans ExtraBold"/>
            </a:endParaRPr>
          </a:p>
        </p:txBody>
      </p:sp>
      <p:pic>
        <p:nvPicPr>
          <p:cNvPr id="3" name="Picture 2" descr="ADA ITS - Instituto Tecnológico Superior ADA ITS">
            <a:extLst>
              <a:ext uri="{FF2B5EF4-FFF2-40B4-BE49-F238E27FC236}">
                <a16:creationId xmlns:a16="http://schemas.microsoft.com/office/drawing/2014/main" id="{EE993717-B655-3BF4-60E1-79578A4A73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6471" y="4686025"/>
            <a:ext cx="1458433" cy="4448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72998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2. Tablas</a:t>
            </a:r>
            <a:endParaRPr sz="2700" dirty="0"/>
          </a:p>
        </p:txBody>
      </p:sp>
      <p:sp>
        <p:nvSpPr>
          <p:cNvPr id="6" name="CuadroTexto 5">
            <a:extLst>
              <a:ext uri="{FF2B5EF4-FFF2-40B4-BE49-F238E27FC236}">
                <a16:creationId xmlns:a16="http://schemas.microsoft.com/office/drawing/2014/main" id="{0CE9D9F2-9121-134A-92A4-553ED159B8EB}"/>
              </a:ext>
            </a:extLst>
          </p:cNvPr>
          <p:cNvSpPr txBox="1"/>
          <p:nvPr/>
        </p:nvSpPr>
        <p:spPr>
          <a:xfrm>
            <a:off x="881743" y="972734"/>
            <a:ext cx="7380514" cy="2677656"/>
          </a:xfrm>
          <a:prstGeom prst="rect">
            <a:avLst/>
          </a:prstGeom>
          <a:noFill/>
        </p:spPr>
        <p:txBody>
          <a:bodyPr wrap="square" rtlCol="0">
            <a:spAutoFit/>
          </a:bodyPr>
          <a:lstStyle/>
          <a:p>
            <a:pPr algn="just"/>
            <a:r>
              <a:rPr lang="es-ES" sz="1200" dirty="0">
                <a:effectLst/>
                <a:latin typeface="Arial" panose="020B0604020202020204" pitchFamily="34" charset="0"/>
                <a:cs typeface="Arial" panose="020B0604020202020204" pitchFamily="34" charset="0"/>
              </a:rPr>
              <a:t>Etiqueta </a:t>
            </a:r>
            <a:r>
              <a:rPr lang="es-ES" sz="1200" b="1" dirty="0">
                <a:effectLst/>
                <a:latin typeface="Arial" panose="020B0604020202020204" pitchFamily="34" charset="0"/>
                <a:cs typeface="Arial" panose="020B0604020202020204" pitchFamily="34" charset="0"/>
              </a:rPr>
              <a:t>&lt;table&gt;</a:t>
            </a:r>
          </a:p>
          <a:p>
            <a:pPr algn="just"/>
            <a:endParaRPr lang="es-ES" sz="1200" dirty="0">
              <a:latin typeface="Arial" panose="020B0604020202020204" pitchFamily="34" charset="0"/>
              <a:cs typeface="Arial" panose="020B0604020202020204" pitchFamily="34" charset="0"/>
            </a:endParaRPr>
          </a:p>
          <a:p>
            <a:pPr algn="just"/>
            <a:r>
              <a:rPr lang="es-ES" sz="1200"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Título</a:t>
            </a:r>
            <a:r>
              <a:rPr lang="es-ES" sz="1200" b="1" dirty="0">
                <a:effectLst/>
                <a:latin typeface="Arial" panose="020B0604020202020204" pitchFamily="34" charset="0"/>
                <a:cs typeface="Arial" panose="020B0604020202020204" pitchFamily="34" charset="0"/>
              </a:rPr>
              <a:t> (&lt;</a:t>
            </a:r>
            <a:r>
              <a:rPr lang="es-ES" sz="1200" b="1" dirty="0" err="1">
                <a:effectLst/>
                <a:latin typeface="Arial" panose="020B0604020202020204" pitchFamily="34" charset="0"/>
                <a:cs typeface="Arial" panose="020B0604020202020204" pitchFamily="34" charset="0"/>
              </a:rPr>
              <a:t>caption</a:t>
            </a:r>
            <a:r>
              <a:rPr lang="es-ES" sz="1200" b="1" dirty="0">
                <a:effectLst/>
                <a:latin typeface="Arial" panose="020B0604020202020204" pitchFamily="34" charset="0"/>
                <a:cs typeface="Arial" panose="020B0604020202020204" pitchFamily="34" charset="0"/>
              </a:rPr>
              <a:t>&gt;): </a:t>
            </a:r>
            <a:r>
              <a:rPr lang="es-ES" sz="1200" dirty="0">
                <a:effectLst/>
                <a:latin typeface="Arial" panose="020B0604020202020204" pitchFamily="34" charset="0"/>
                <a:cs typeface="Arial" panose="020B0604020202020204" pitchFamily="34" charset="0"/>
              </a:rPr>
              <a:t>con el que identificamos el </a:t>
            </a:r>
            <a:r>
              <a:rPr lang="es-ES" sz="1200" dirty="0" err="1">
                <a:effectLst/>
                <a:latin typeface="Arial" panose="020B0604020202020204" pitchFamily="34" charset="0"/>
                <a:cs typeface="Arial" panose="020B0604020202020204" pitchFamily="34" charset="0"/>
              </a:rPr>
              <a:t>título</a:t>
            </a:r>
            <a:r>
              <a:rPr lang="es-ES" sz="1200" dirty="0">
                <a:effectLst/>
                <a:latin typeface="Arial" panose="020B0604020202020204" pitchFamily="34" charset="0"/>
                <a:cs typeface="Arial" panose="020B0604020202020204" pitchFamily="34" charset="0"/>
              </a:rPr>
              <a:t> de la tabla.</a:t>
            </a:r>
          </a:p>
          <a:p>
            <a:pPr algn="just"/>
            <a:br>
              <a:rPr lang="es-ES" sz="1200" dirty="0">
                <a:effectLst/>
                <a:latin typeface="Arial" panose="020B0604020202020204" pitchFamily="34" charset="0"/>
                <a:cs typeface="Arial" panose="020B0604020202020204" pitchFamily="34" charset="0"/>
              </a:rPr>
            </a:br>
            <a:r>
              <a:rPr lang="es-ES" sz="1200" dirty="0">
                <a:effectLst/>
                <a:latin typeface="Arial" panose="020B0604020202020204" pitchFamily="34" charset="0"/>
                <a:cs typeface="Arial" panose="020B0604020202020204" pitchFamily="34" charset="0"/>
              </a:rPr>
              <a:t>• </a:t>
            </a:r>
            <a:r>
              <a:rPr lang="es-ES" sz="1200" b="1" dirty="0">
                <a:effectLst/>
                <a:latin typeface="Arial" panose="020B0604020202020204" pitchFamily="34" charset="0"/>
                <a:cs typeface="Arial" panose="020B0604020202020204" pitchFamily="34" charset="0"/>
              </a:rPr>
              <a:t>Cabecera (&lt;</a:t>
            </a:r>
            <a:r>
              <a:rPr lang="es-ES" sz="1200" b="1" dirty="0" err="1">
                <a:effectLst/>
                <a:latin typeface="Arial" panose="020B0604020202020204" pitchFamily="34" charset="0"/>
                <a:cs typeface="Arial" panose="020B0604020202020204" pitchFamily="34" charset="0"/>
              </a:rPr>
              <a:t>thead</a:t>
            </a:r>
            <a:r>
              <a:rPr lang="es-ES" sz="1200" b="1" dirty="0">
                <a:effectLst/>
                <a:latin typeface="Arial" panose="020B0604020202020204" pitchFamily="34" charset="0"/>
                <a:cs typeface="Arial" panose="020B0604020202020204" pitchFamily="34" charset="0"/>
              </a:rPr>
              <a:t>&gt;): </a:t>
            </a:r>
            <a:r>
              <a:rPr lang="es-ES" sz="1200" dirty="0">
                <a:effectLst/>
                <a:latin typeface="Arial" panose="020B0604020202020204" pitchFamily="34" charset="0"/>
                <a:cs typeface="Arial" panose="020B0604020202020204" pitchFamily="34" charset="0"/>
              </a:rPr>
              <a:t>se identifican las celdas que van a formar parte de la cabecera de la tabla. </a:t>
            </a:r>
          </a:p>
          <a:p>
            <a:pPr algn="just"/>
            <a:endParaRPr lang="es-ES" sz="1200" dirty="0">
              <a:effectLst/>
              <a:latin typeface="Arial" panose="020B0604020202020204" pitchFamily="34" charset="0"/>
              <a:cs typeface="Arial" panose="020B0604020202020204" pitchFamily="34" charset="0"/>
            </a:endParaRPr>
          </a:p>
          <a:p>
            <a:pPr algn="just"/>
            <a:r>
              <a:rPr lang="es-ES" sz="1200" dirty="0">
                <a:effectLst/>
                <a:latin typeface="Arial" panose="020B0604020202020204" pitchFamily="34" charset="0"/>
                <a:cs typeface="Arial" panose="020B0604020202020204" pitchFamily="34" charset="0"/>
              </a:rPr>
              <a:t>• </a:t>
            </a:r>
            <a:r>
              <a:rPr lang="es-ES" sz="1200" b="1" dirty="0">
                <a:effectLst/>
                <a:latin typeface="Arial" panose="020B0604020202020204" pitchFamily="34" charset="0"/>
                <a:cs typeface="Arial" panose="020B0604020202020204" pitchFamily="34" charset="0"/>
              </a:rPr>
              <a:t>Cuerpo (&lt;</a:t>
            </a:r>
            <a:r>
              <a:rPr lang="es-ES" sz="1200" b="1" dirty="0" err="1">
                <a:effectLst/>
                <a:latin typeface="Arial" panose="020B0604020202020204" pitchFamily="34" charset="0"/>
                <a:cs typeface="Arial" panose="020B0604020202020204" pitchFamily="34" charset="0"/>
              </a:rPr>
              <a:t>tbody</a:t>
            </a:r>
            <a:r>
              <a:rPr lang="es-ES" sz="1200" b="1" dirty="0">
                <a:effectLst/>
                <a:latin typeface="Arial" panose="020B0604020202020204" pitchFamily="34" charset="0"/>
                <a:cs typeface="Arial" panose="020B0604020202020204" pitchFamily="34" charset="0"/>
              </a:rPr>
              <a:t>&gt;): </a:t>
            </a:r>
            <a:r>
              <a:rPr lang="es-ES" sz="1200" dirty="0">
                <a:effectLst/>
                <a:latin typeface="Arial" panose="020B0604020202020204" pitchFamily="34" charset="0"/>
                <a:cs typeface="Arial" panose="020B0604020202020204" pitchFamily="34" charset="0"/>
              </a:rPr>
              <a:t>va a contener las celdas con el contenido de la tabla.</a:t>
            </a:r>
          </a:p>
          <a:p>
            <a:pPr algn="just"/>
            <a:br>
              <a:rPr lang="es-ES" sz="1200" dirty="0">
                <a:effectLst/>
                <a:latin typeface="Arial" panose="020B0604020202020204" pitchFamily="34" charset="0"/>
                <a:cs typeface="Arial" panose="020B0604020202020204" pitchFamily="34" charset="0"/>
              </a:rPr>
            </a:br>
            <a:r>
              <a:rPr lang="es-ES" sz="1200" dirty="0">
                <a:effectLst/>
                <a:latin typeface="Arial" panose="020B0604020202020204" pitchFamily="34" charset="0"/>
                <a:cs typeface="Arial" panose="020B0604020202020204" pitchFamily="34" charset="0"/>
              </a:rPr>
              <a:t>• </a:t>
            </a:r>
            <a:r>
              <a:rPr lang="es-ES" sz="1200" b="1" dirty="0">
                <a:effectLst/>
                <a:latin typeface="Arial" panose="020B0604020202020204" pitchFamily="34" charset="0"/>
                <a:cs typeface="Arial" panose="020B0604020202020204" pitchFamily="34" charset="0"/>
              </a:rPr>
              <a:t>Pie (&lt;</a:t>
            </a:r>
            <a:r>
              <a:rPr lang="es-ES" sz="1200" b="1" dirty="0" err="1">
                <a:effectLst/>
                <a:latin typeface="Arial" panose="020B0604020202020204" pitchFamily="34" charset="0"/>
                <a:cs typeface="Arial" panose="020B0604020202020204" pitchFamily="34" charset="0"/>
              </a:rPr>
              <a:t>tfoot</a:t>
            </a:r>
            <a:r>
              <a:rPr lang="es-ES" sz="1200" b="1" dirty="0">
                <a:effectLst/>
                <a:latin typeface="Arial" panose="020B0604020202020204" pitchFamily="34" charset="0"/>
                <a:cs typeface="Arial" panose="020B0604020202020204" pitchFamily="34" charset="0"/>
              </a:rPr>
              <a:t>&gt;): </a:t>
            </a:r>
            <a:r>
              <a:rPr lang="es-ES" sz="1200" dirty="0">
                <a:effectLst/>
                <a:latin typeface="Arial" panose="020B0604020202020204" pitchFamily="34" charset="0"/>
                <a:cs typeface="Arial" panose="020B0604020202020204" pitchFamily="34" charset="0"/>
              </a:rPr>
              <a:t>celdas que forman el pie de la tabla </a:t>
            </a:r>
            <a:endParaRPr lang="es-ES" sz="1200" dirty="0">
              <a:latin typeface="Arial" panose="020B0604020202020204" pitchFamily="34" charset="0"/>
              <a:cs typeface="Arial" panose="020B0604020202020204" pitchFamily="34" charset="0"/>
            </a:endParaRPr>
          </a:p>
          <a:p>
            <a:pPr algn="just"/>
            <a:endParaRPr lang="es-ES" sz="1200" dirty="0">
              <a:latin typeface="Arial" panose="020B0604020202020204" pitchFamily="34" charset="0"/>
              <a:cs typeface="Arial" panose="020B0604020202020204" pitchFamily="34" charset="0"/>
            </a:endParaRPr>
          </a:p>
          <a:p>
            <a:pPr algn="just"/>
            <a:r>
              <a:rPr lang="es-ES" sz="1200" dirty="0">
                <a:effectLst/>
                <a:latin typeface="Arial" panose="020B0604020202020204" pitchFamily="34" charset="0"/>
                <a:cs typeface="Arial" panose="020B0604020202020204" pitchFamily="34" charset="0"/>
              </a:rPr>
              <a:t>Como se observa en la tabla de la figura 1, tanto la cabecera, como el cuerpo, como el pie de tabla, </a:t>
            </a:r>
            <a:r>
              <a:rPr lang="es-ES" sz="1200" dirty="0" err="1">
                <a:effectLst/>
                <a:latin typeface="Arial" panose="020B0604020202020204" pitchFamily="34" charset="0"/>
                <a:cs typeface="Arial" panose="020B0604020202020204" pitchFamily="34" charset="0"/>
              </a:rPr>
              <a:t>contendrán</a:t>
            </a:r>
            <a:r>
              <a:rPr lang="es-ES" sz="1200" dirty="0">
                <a:effectLst/>
                <a:latin typeface="Arial" panose="020B0604020202020204" pitchFamily="34" charset="0"/>
                <a:cs typeface="Arial" panose="020B0604020202020204" pitchFamily="34" charset="0"/>
              </a:rPr>
              <a:t> una o </a:t>
            </a:r>
            <a:r>
              <a:rPr lang="es-ES" sz="1200" dirty="0" err="1">
                <a:effectLst/>
                <a:latin typeface="Arial" panose="020B0604020202020204" pitchFamily="34" charset="0"/>
                <a:cs typeface="Arial" panose="020B0604020202020204" pitchFamily="34" charset="0"/>
              </a:rPr>
              <a:t>más</a:t>
            </a:r>
            <a:r>
              <a:rPr lang="es-ES" sz="1200" dirty="0">
                <a:effectLst/>
                <a:latin typeface="Arial" panose="020B0604020202020204" pitchFamily="34" charset="0"/>
                <a:cs typeface="Arial" panose="020B0604020202020204" pitchFamily="34" charset="0"/>
              </a:rPr>
              <a:t> filas </a:t>
            </a:r>
            <a:r>
              <a:rPr lang="es-ES" sz="1200" b="1" dirty="0">
                <a:effectLst/>
                <a:latin typeface="Arial" panose="020B0604020202020204" pitchFamily="34" charset="0"/>
                <a:cs typeface="Arial" panose="020B0604020202020204" pitchFamily="34" charset="0"/>
              </a:rPr>
              <a:t>(&lt;</a:t>
            </a:r>
            <a:r>
              <a:rPr lang="es-ES" sz="1200" b="1" dirty="0" err="1">
                <a:effectLst/>
                <a:latin typeface="Arial" panose="020B0604020202020204" pitchFamily="34" charset="0"/>
                <a:cs typeface="Arial" panose="020B0604020202020204" pitchFamily="34" charset="0"/>
              </a:rPr>
              <a:t>tr</a:t>
            </a:r>
            <a:r>
              <a:rPr lang="es-ES" sz="1200" b="1" dirty="0">
                <a:effectLst/>
                <a:latin typeface="Arial" panose="020B0604020202020204" pitchFamily="34" charset="0"/>
                <a:cs typeface="Arial" panose="020B0604020202020204" pitchFamily="34" charset="0"/>
              </a:rPr>
              <a:t>&gt;)</a:t>
            </a:r>
            <a:r>
              <a:rPr lang="es-ES" sz="1200" dirty="0">
                <a:effectLst/>
                <a:latin typeface="Arial" panose="020B0604020202020204" pitchFamily="34" charset="0"/>
                <a:cs typeface="Arial" panose="020B0604020202020204" pitchFamily="34" charset="0"/>
              </a:rPr>
              <a:t>, cada una de las cuales </a:t>
            </a:r>
            <a:r>
              <a:rPr lang="es-ES" sz="1200" dirty="0" err="1">
                <a:effectLst/>
                <a:latin typeface="Arial" panose="020B0604020202020204" pitchFamily="34" charset="0"/>
                <a:cs typeface="Arial" panose="020B0604020202020204" pitchFamily="34" charset="0"/>
              </a:rPr>
              <a:t>estara</a:t>
            </a:r>
            <a:r>
              <a:rPr lang="es-ES" sz="1200" dirty="0">
                <a:effectLst/>
                <a:latin typeface="Arial" panose="020B0604020202020204" pitchFamily="34" charset="0"/>
                <a:cs typeface="Arial" panose="020B0604020202020204" pitchFamily="34" charset="0"/>
              </a:rPr>
              <a:t>́ compuesta por celdas de datos </a:t>
            </a:r>
            <a:r>
              <a:rPr lang="es-ES" sz="1200" b="1" dirty="0">
                <a:effectLst/>
                <a:latin typeface="Arial" panose="020B0604020202020204" pitchFamily="34" charset="0"/>
                <a:cs typeface="Arial" panose="020B0604020202020204" pitchFamily="34" charset="0"/>
              </a:rPr>
              <a:t>(&lt;</a:t>
            </a:r>
            <a:r>
              <a:rPr lang="es-ES" sz="1200" b="1" dirty="0" err="1">
                <a:effectLst/>
                <a:latin typeface="Arial" panose="020B0604020202020204" pitchFamily="34" charset="0"/>
                <a:cs typeface="Arial" panose="020B0604020202020204" pitchFamily="34" charset="0"/>
              </a:rPr>
              <a:t>td</a:t>
            </a:r>
            <a:r>
              <a:rPr lang="es-ES" sz="1200" b="1" dirty="0">
                <a:effectLst/>
                <a:latin typeface="Arial" panose="020B0604020202020204" pitchFamily="34" charset="0"/>
                <a:cs typeface="Arial" panose="020B0604020202020204" pitchFamily="34" charset="0"/>
              </a:rPr>
              <a:t>&gt;) </a:t>
            </a:r>
            <a:r>
              <a:rPr lang="es-ES" sz="1200" dirty="0">
                <a:effectLst/>
                <a:latin typeface="Arial" panose="020B0604020202020204" pitchFamily="34" charset="0"/>
                <a:cs typeface="Arial" panose="020B0604020202020204" pitchFamily="34" charset="0"/>
              </a:rPr>
              <a:t>o celdas de cabecera </a:t>
            </a:r>
            <a:r>
              <a:rPr lang="es-ES" sz="1200" b="1" dirty="0">
                <a:effectLst/>
                <a:latin typeface="Arial" panose="020B0604020202020204" pitchFamily="34" charset="0"/>
                <a:cs typeface="Arial" panose="020B0604020202020204" pitchFamily="34" charset="0"/>
              </a:rPr>
              <a:t>(&lt;</a:t>
            </a:r>
            <a:r>
              <a:rPr lang="es-ES" sz="1200" b="1" dirty="0" err="1">
                <a:effectLst/>
                <a:latin typeface="Arial" panose="020B0604020202020204" pitchFamily="34" charset="0"/>
                <a:cs typeface="Arial" panose="020B0604020202020204" pitchFamily="34" charset="0"/>
              </a:rPr>
              <a:t>th</a:t>
            </a:r>
            <a:r>
              <a:rPr lang="es-ES" sz="1200" b="1" dirty="0">
                <a:effectLst/>
                <a:latin typeface="Arial" panose="020B0604020202020204" pitchFamily="34" charset="0"/>
                <a:cs typeface="Arial" panose="020B0604020202020204" pitchFamily="34" charset="0"/>
              </a:rPr>
              <a:t>&gt;)</a:t>
            </a:r>
            <a:r>
              <a:rPr lang="es-ES" sz="1200" dirty="0">
                <a:effectLst/>
                <a:latin typeface="Arial" panose="020B0604020202020204" pitchFamily="34" charset="0"/>
                <a:cs typeface="Arial" panose="020B0604020202020204" pitchFamily="34" charset="0"/>
              </a:rPr>
              <a:t>. </a:t>
            </a:r>
            <a:endParaRPr lang="es-ES" sz="1200" dirty="0">
              <a:latin typeface="Arial" panose="020B0604020202020204" pitchFamily="34" charset="0"/>
              <a:cs typeface="Arial" panose="020B0604020202020204" pitchFamily="34" charset="0"/>
            </a:endParaRPr>
          </a:p>
          <a:p>
            <a:pPr algn="just"/>
            <a:endParaRPr lang="es-ES" sz="1200" dirty="0">
              <a:latin typeface="Arial" panose="020B0604020202020204" pitchFamily="34" charset="0"/>
              <a:cs typeface="Arial" panose="020B0604020202020204" pitchFamily="34" charset="0"/>
            </a:endParaRPr>
          </a:p>
        </p:txBody>
      </p:sp>
      <p:pic>
        <p:nvPicPr>
          <p:cNvPr id="3" name="Imagen 2">
            <a:extLst>
              <a:ext uri="{FF2B5EF4-FFF2-40B4-BE49-F238E27FC236}">
                <a16:creationId xmlns:a16="http://schemas.microsoft.com/office/drawing/2014/main" id="{5BD32AC1-6F42-DDCF-6A67-E46D6D1013DC}"/>
              </a:ext>
            </a:extLst>
          </p:cNvPr>
          <p:cNvPicPr>
            <a:picLocks noChangeAspect="1"/>
          </p:cNvPicPr>
          <p:nvPr/>
        </p:nvPicPr>
        <p:blipFill>
          <a:blip r:embed="rId3"/>
          <a:stretch>
            <a:fillRect/>
          </a:stretch>
        </p:blipFill>
        <p:spPr>
          <a:xfrm>
            <a:off x="2895046" y="3240175"/>
            <a:ext cx="3353908" cy="1419233"/>
          </a:xfrm>
          <a:prstGeom prst="rect">
            <a:avLst/>
          </a:prstGeom>
        </p:spPr>
      </p:pic>
      <p:sp>
        <p:nvSpPr>
          <p:cNvPr id="2" name="Rectángulo 1">
            <a:extLst>
              <a:ext uri="{FF2B5EF4-FFF2-40B4-BE49-F238E27FC236}">
                <a16:creationId xmlns:a16="http://schemas.microsoft.com/office/drawing/2014/main" id="{F54EF02D-9121-C0C6-A5CA-5ED5BC4C78F2}"/>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216074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2. Tablas</a:t>
            </a:r>
            <a:endParaRPr sz="2700" dirty="0"/>
          </a:p>
        </p:txBody>
      </p:sp>
      <p:sp>
        <p:nvSpPr>
          <p:cNvPr id="6" name="CuadroTexto 5">
            <a:extLst>
              <a:ext uri="{FF2B5EF4-FFF2-40B4-BE49-F238E27FC236}">
                <a16:creationId xmlns:a16="http://schemas.microsoft.com/office/drawing/2014/main" id="{0CE9D9F2-9121-134A-92A4-553ED159B8EB}"/>
              </a:ext>
            </a:extLst>
          </p:cNvPr>
          <p:cNvSpPr txBox="1"/>
          <p:nvPr/>
        </p:nvSpPr>
        <p:spPr>
          <a:xfrm>
            <a:off x="881743" y="972734"/>
            <a:ext cx="4360817" cy="1384995"/>
          </a:xfrm>
          <a:prstGeom prst="rect">
            <a:avLst/>
          </a:prstGeom>
          <a:noFill/>
        </p:spPr>
        <p:txBody>
          <a:bodyPr wrap="square" rtlCol="0">
            <a:spAutoFit/>
          </a:bodyPr>
          <a:lstStyle/>
          <a:p>
            <a:pPr algn="just"/>
            <a:r>
              <a:rPr lang="es-ES" sz="1200" dirty="0">
                <a:effectLst/>
                <a:latin typeface="Arial" panose="020B0604020202020204" pitchFamily="34" charset="0"/>
                <a:cs typeface="Arial" panose="020B0604020202020204" pitchFamily="34" charset="0"/>
              </a:rPr>
              <a:t>Los navegadores, cuando detectan cabeceras en una tabla, suelen aplicarles un estilo diferente. En este caso, se muestra en negrita. En el siguiente apartado, mostramos como se ha realizado esta tabla, que tiene una estructura típica. Se ha aplicado cierto estilo con la </a:t>
            </a:r>
            <a:r>
              <a:rPr lang="es-ES" sz="1200" b="1" dirty="0">
                <a:effectLst/>
                <a:latin typeface="Arial" panose="020B0604020202020204" pitchFamily="34" charset="0"/>
                <a:cs typeface="Arial" panose="020B0604020202020204" pitchFamily="34" charset="0"/>
              </a:rPr>
              <a:t>etiqueta &lt;</a:t>
            </a:r>
            <a:r>
              <a:rPr lang="es-ES" sz="1200" b="1" dirty="0" err="1">
                <a:effectLst/>
                <a:latin typeface="Arial" panose="020B0604020202020204" pitchFamily="34" charset="0"/>
                <a:cs typeface="Arial" panose="020B0604020202020204" pitchFamily="34" charset="0"/>
              </a:rPr>
              <a:t>style</a:t>
            </a:r>
            <a:r>
              <a:rPr lang="es-ES" sz="1200" b="1" dirty="0">
                <a:effectLst/>
                <a:latin typeface="Arial" panose="020B0604020202020204" pitchFamily="34" charset="0"/>
                <a:cs typeface="Arial" panose="020B0604020202020204" pitchFamily="34" charset="0"/>
              </a:rPr>
              <a:t>&gt;</a:t>
            </a:r>
            <a:r>
              <a:rPr lang="es-ES" sz="1200" dirty="0">
                <a:effectLst/>
                <a:latin typeface="Arial" panose="020B0604020202020204" pitchFamily="34" charset="0"/>
                <a:cs typeface="Arial" panose="020B0604020202020204" pitchFamily="34" charset="0"/>
              </a:rPr>
              <a:t>. No te preocupes porque este código se explicará más adelante, cuando veamos CSS. </a:t>
            </a:r>
            <a:endParaRPr lang="es-ES" sz="1200" dirty="0">
              <a:latin typeface="Arial" panose="020B0604020202020204" pitchFamily="34" charset="0"/>
              <a:cs typeface="Arial" panose="020B0604020202020204" pitchFamily="34" charset="0"/>
            </a:endParaRPr>
          </a:p>
        </p:txBody>
      </p:sp>
      <p:pic>
        <p:nvPicPr>
          <p:cNvPr id="4" name="Imagen 3">
            <a:extLst>
              <a:ext uri="{FF2B5EF4-FFF2-40B4-BE49-F238E27FC236}">
                <a16:creationId xmlns:a16="http://schemas.microsoft.com/office/drawing/2014/main" id="{79413AC9-85C4-E3C4-D49E-E00B0CE2E0A3}"/>
              </a:ext>
            </a:extLst>
          </p:cNvPr>
          <p:cNvPicPr>
            <a:picLocks noChangeAspect="1"/>
          </p:cNvPicPr>
          <p:nvPr/>
        </p:nvPicPr>
        <p:blipFill>
          <a:blip r:embed="rId3"/>
          <a:stretch>
            <a:fillRect/>
          </a:stretch>
        </p:blipFill>
        <p:spPr>
          <a:xfrm>
            <a:off x="5314871" y="0"/>
            <a:ext cx="3565108" cy="4603569"/>
          </a:xfrm>
          <a:prstGeom prst="rect">
            <a:avLst/>
          </a:prstGeom>
        </p:spPr>
      </p:pic>
      <p:sp>
        <p:nvSpPr>
          <p:cNvPr id="2" name="Rectángulo 1">
            <a:extLst>
              <a:ext uri="{FF2B5EF4-FFF2-40B4-BE49-F238E27FC236}">
                <a16:creationId xmlns:a16="http://schemas.microsoft.com/office/drawing/2014/main" id="{72B631EB-1B6B-1A6E-D730-A6D2AACCF364}"/>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6266304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2. Tablas</a:t>
            </a:r>
            <a:endParaRPr sz="2700" dirty="0"/>
          </a:p>
        </p:txBody>
      </p:sp>
      <p:sp>
        <p:nvSpPr>
          <p:cNvPr id="6" name="CuadroTexto 5">
            <a:extLst>
              <a:ext uri="{FF2B5EF4-FFF2-40B4-BE49-F238E27FC236}">
                <a16:creationId xmlns:a16="http://schemas.microsoft.com/office/drawing/2014/main" id="{0CE9D9F2-9121-134A-92A4-553ED159B8EB}"/>
              </a:ext>
            </a:extLst>
          </p:cNvPr>
          <p:cNvSpPr txBox="1"/>
          <p:nvPr/>
        </p:nvSpPr>
        <p:spPr>
          <a:xfrm>
            <a:off x="881743" y="972734"/>
            <a:ext cx="4284663" cy="2862322"/>
          </a:xfrm>
          <a:prstGeom prst="rect">
            <a:avLst/>
          </a:prstGeom>
          <a:noFill/>
        </p:spPr>
        <p:txBody>
          <a:bodyPr wrap="square" rtlCol="0">
            <a:spAutoFit/>
          </a:bodyPr>
          <a:lstStyle/>
          <a:p>
            <a:pPr algn="just"/>
            <a:r>
              <a:rPr lang="es-ES" sz="1200" dirty="0">
                <a:latin typeface="Arial" panose="020B0604020202020204" pitchFamily="34" charset="0"/>
                <a:cs typeface="Arial" panose="020B0604020202020204" pitchFamily="34" charset="0"/>
              </a:rPr>
              <a:t>&lt;col&gt; y &lt;</a:t>
            </a:r>
            <a:r>
              <a:rPr lang="es-ES" sz="1200" dirty="0" err="1">
                <a:latin typeface="Arial" panose="020B0604020202020204" pitchFamily="34" charset="0"/>
                <a:cs typeface="Arial" panose="020B0604020202020204" pitchFamily="34" charset="0"/>
              </a:rPr>
              <a:t>colgroup</a:t>
            </a:r>
            <a:r>
              <a:rPr lang="es-ES" sz="1200" dirty="0">
                <a:latin typeface="Arial" panose="020B0604020202020204" pitchFamily="34" charset="0"/>
                <a:cs typeface="Arial" panose="020B0604020202020204" pitchFamily="34" charset="0"/>
              </a:rPr>
              <a:t>&gt; : </a:t>
            </a:r>
            <a:r>
              <a:rPr lang="es-ES" sz="1200" dirty="0">
                <a:effectLst/>
                <a:latin typeface="Arial" panose="020B0604020202020204" pitchFamily="34" charset="0"/>
                <a:cs typeface="Arial" panose="020B0604020202020204" pitchFamily="34" charset="0"/>
              </a:rPr>
              <a:t>nos van a permitir agrupar columnas para identificar algunas que tengan un significado especial. Esto nos va a dejar colorear esas columnas para que destaquen del resto cuando le podamos aplicar estilos. </a:t>
            </a:r>
            <a:endParaRPr lang="es-ES" sz="1200" dirty="0">
              <a:latin typeface="Arial" panose="020B0604020202020204" pitchFamily="34" charset="0"/>
              <a:cs typeface="Arial" panose="020B0604020202020204" pitchFamily="34" charset="0"/>
            </a:endParaRPr>
          </a:p>
          <a:p>
            <a:pPr algn="just"/>
            <a:endParaRPr lang="es-ES" sz="1200" dirty="0">
              <a:latin typeface="Arial" panose="020B0604020202020204" pitchFamily="34" charset="0"/>
              <a:cs typeface="Arial" panose="020B0604020202020204" pitchFamily="34" charset="0"/>
            </a:endParaRPr>
          </a:p>
          <a:p>
            <a:r>
              <a:rPr lang="es-ES" sz="1200" dirty="0">
                <a:latin typeface="Arial" panose="020B0604020202020204" pitchFamily="34" charset="0"/>
                <a:cs typeface="Arial" panose="020B0604020202020204" pitchFamily="34" charset="0"/>
              </a:rPr>
              <a:t>&lt;</a:t>
            </a:r>
            <a:r>
              <a:rPr lang="es-ES" sz="1200" dirty="0" err="1">
                <a:latin typeface="Arial" panose="020B0604020202020204" pitchFamily="34" charset="0"/>
                <a:cs typeface="Arial" panose="020B0604020202020204" pitchFamily="34" charset="0"/>
              </a:rPr>
              <a:t>colspan</a:t>
            </a:r>
            <a:r>
              <a:rPr lang="es-ES" sz="1200" dirty="0">
                <a:latin typeface="Arial" panose="020B0604020202020204" pitchFamily="34" charset="0"/>
                <a:cs typeface="Arial" panose="020B0604020202020204" pitchFamily="34" charset="0"/>
              </a:rPr>
              <a:t>&gt; y &lt;</a:t>
            </a:r>
            <a:r>
              <a:rPr lang="es-ES" sz="1200" dirty="0" err="1">
                <a:latin typeface="Arial" panose="020B0604020202020204" pitchFamily="34" charset="0"/>
                <a:cs typeface="Arial" panose="020B0604020202020204" pitchFamily="34" charset="0"/>
              </a:rPr>
              <a:t>rowspan</a:t>
            </a:r>
            <a:r>
              <a:rPr lang="es-ES" sz="1200" dirty="0">
                <a:latin typeface="Arial" panose="020B0604020202020204" pitchFamily="34" charset="0"/>
                <a:cs typeface="Arial" panose="020B0604020202020204" pitchFamily="34" charset="0"/>
              </a:rPr>
              <a:t>&gt; : C</a:t>
            </a:r>
            <a:r>
              <a:rPr lang="es-ES" sz="1200" dirty="0">
                <a:effectLst/>
                <a:latin typeface="Arial" panose="020B0604020202020204" pitchFamily="34" charset="0"/>
                <a:cs typeface="Arial" panose="020B0604020202020204" pitchFamily="34" charset="0"/>
              </a:rPr>
              <a:t>uando queramos unir celdas de manera horizontal usaremos </a:t>
            </a:r>
            <a:r>
              <a:rPr lang="es-ES" sz="1200" dirty="0" err="1">
                <a:effectLst/>
                <a:latin typeface="Arial" panose="020B0604020202020204" pitchFamily="34" charset="0"/>
                <a:cs typeface="Arial" panose="020B0604020202020204" pitchFamily="34" charset="0"/>
              </a:rPr>
              <a:t>colspan</a:t>
            </a:r>
            <a:r>
              <a:rPr lang="es-ES" sz="1200" dirty="0">
                <a:effectLst/>
                <a:latin typeface="Arial" panose="020B0604020202020204" pitchFamily="34" charset="0"/>
                <a:cs typeface="Arial" panose="020B0604020202020204" pitchFamily="34" charset="0"/>
              </a:rPr>
              <a:t>, y cuando la </a:t>
            </a:r>
            <a:r>
              <a:rPr lang="es-ES" sz="1200" dirty="0" err="1">
                <a:effectLst/>
                <a:latin typeface="Arial" panose="020B0604020202020204" pitchFamily="34" charset="0"/>
                <a:cs typeface="Arial" panose="020B0604020202020204" pitchFamily="34" charset="0"/>
              </a:rPr>
              <a:t>agrupación</a:t>
            </a:r>
            <a:r>
              <a:rPr lang="es-ES" sz="1200" dirty="0">
                <a:effectLst/>
                <a:latin typeface="Arial" panose="020B0604020202020204" pitchFamily="34" charset="0"/>
                <a:cs typeface="Arial" panose="020B0604020202020204" pitchFamily="34" charset="0"/>
              </a:rPr>
              <a:t> la necesitemos en vertical, usaremos </a:t>
            </a:r>
            <a:r>
              <a:rPr lang="es-ES" sz="1200" dirty="0" err="1">
                <a:effectLst/>
                <a:latin typeface="Arial" panose="020B0604020202020204" pitchFamily="34" charset="0"/>
                <a:cs typeface="Arial" panose="020B0604020202020204" pitchFamily="34" charset="0"/>
              </a:rPr>
              <a:t>rowspan</a:t>
            </a:r>
            <a:r>
              <a:rPr lang="es-ES" sz="1200" dirty="0">
                <a:effectLst/>
                <a:latin typeface="Arial" panose="020B0604020202020204" pitchFamily="34" charset="0"/>
                <a:cs typeface="Arial" panose="020B0604020202020204" pitchFamily="34" charset="0"/>
              </a:rPr>
              <a:t>. </a:t>
            </a:r>
            <a:endParaRPr lang="es-ES" sz="1200" dirty="0">
              <a:latin typeface="Arial" panose="020B0604020202020204" pitchFamily="34" charset="0"/>
              <a:cs typeface="Arial" panose="020B0604020202020204" pitchFamily="34" charset="0"/>
            </a:endParaRPr>
          </a:p>
          <a:p>
            <a:r>
              <a:rPr lang="es-ES" sz="1200" dirty="0">
                <a:effectLst/>
                <a:latin typeface="Arial" panose="020B0604020202020204" pitchFamily="34" charset="0"/>
                <a:cs typeface="Arial" panose="020B0604020202020204" pitchFamily="34" charset="0"/>
              </a:rPr>
              <a:t>El </a:t>
            </a:r>
            <a:r>
              <a:rPr lang="es-ES" sz="1200" dirty="0" err="1">
                <a:effectLst/>
                <a:latin typeface="Arial" panose="020B0604020202020204" pitchFamily="34" charset="0"/>
                <a:cs typeface="Arial" panose="020B0604020202020204" pitchFamily="34" charset="0"/>
              </a:rPr>
              <a:t>número</a:t>
            </a:r>
            <a:r>
              <a:rPr lang="es-ES" sz="1200" dirty="0">
                <a:effectLst/>
                <a:latin typeface="Arial" panose="020B0604020202020204" pitchFamily="34" charset="0"/>
                <a:cs typeface="Arial" panose="020B0604020202020204" pitchFamily="34" charset="0"/>
              </a:rPr>
              <a:t> que asociemos a esos atributos indicará el </a:t>
            </a:r>
            <a:r>
              <a:rPr lang="es-ES" sz="1200" dirty="0" err="1">
                <a:effectLst/>
                <a:latin typeface="Arial" panose="020B0604020202020204" pitchFamily="34" charset="0"/>
                <a:cs typeface="Arial" panose="020B0604020202020204" pitchFamily="34" charset="0"/>
              </a:rPr>
              <a:t>número</a:t>
            </a:r>
            <a:r>
              <a:rPr lang="es-ES" sz="1200" dirty="0">
                <a:effectLst/>
                <a:latin typeface="Arial" panose="020B0604020202020204" pitchFamily="34" charset="0"/>
                <a:cs typeface="Arial" panose="020B0604020202020204" pitchFamily="34" charset="0"/>
              </a:rPr>
              <a:t> de celdas que queramos unir. Estos atributos </a:t>
            </a:r>
            <a:r>
              <a:rPr lang="es-ES" sz="1200" dirty="0" err="1">
                <a:effectLst/>
                <a:latin typeface="Arial" panose="020B0604020202020204" pitchFamily="34" charset="0"/>
                <a:cs typeface="Arial" panose="020B0604020202020204" pitchFamily="34" charset="0"/>
              </a:rPr>
              <a:t>están</a:t>
            </a:r>
            <a:r>
              <a:rPr lang="es-ES" sz="1200" dirty="0">
                <a:effectLst/>
                <a:latin typeface="Arial" panose="020B0604020202020204" pitchFamily="34" charset="0"/>
                <a:cs typeface="Arial" panose="020B0604020202020204" pitchFamily="34" charset="0"/>
              </a:rPr>
              <a:t> asociados con las etiquetas &lt;</a:t>
            </a:r>
            <a:r>
              <a:rPr lang="es-ES" sz="1200" dirty="0" err="1">
                <a:effectLst/>
                <a:latin typeface="Arial" panose="020B0604020202020204" pitchFamily="34" charset="0"/>
                <a:cs typeface="Arial" panose="020B0604020202020204" pitchFamily="34" charset="0"/>
              </a:rPr>
              <a:t>td</a:t>
            </a:r>
            <a:r>
              <a:rPr lang="es-ES" sz="1200" dirty="0">
                <a:effectLst/>
                <a:latin typeface="Arial" panose="020B0604020202020204" pitchFamily="34" charset="0"/>
                <a:cs typeface="Arial" panose="020B0604020202020204" pitchFamily="34" charset="0"/>
              </a:rPr>
              <a:t>&gt; y &lt;</a:t>
            </a:r>
            <a:r>
              <a:rPr lang="es-ES" sz="1200" dirty="0" err="1">
                <a:effectLst/>
                <a:latin typeface="Arial" panose="020B0604020202020204" pitchFamily="34" charset="0"/>
                <a:cs typeface="Arial" panose="020B0604020202020204" pitchFamily="34" charset="0"/>
              </a:rPr>
              <a:t>th</a:t>
            </a:r>
            <a:r>
              <a:rPr lang="es-ES" sz="1200" dirty="0">
                <a:effectLst/>
                <a:latin typeface="Arial" panose="020B0604020202020204" pitchFamily="34" charset="0"/>
                <a:cs typeface="Arial" panose="020B0604020202020204" pitchFamily="34" charset="0"/>
              </a:rPr>
              <a:t>&gt;. </a:t>
            </a:r>
          </a:p>
          <a:p>
            <a:endParaRPr lang="es-ES" sz="1200" dirty="0">
              <a:latin typeface="Arial" panose="020B0604020202020204" pitchFamily="34" charset="0"/>
              <a:cs typeface="Arial" panose="020B0604020202020204" pitchFamily="34" charset="0"/>
            </a:endParaRPr>
          </a:p>
          <a:p>
            <a:endParaRPr lang="es-ES" sz="1200" dirty="0">
              <a:latin typeface="Arial" panose="020B0604020202020204" pitchFamily="34" charset="0"/>
              <a:cs typeface="Arial" panose="020B0604020202020204" pitchFamily="34" charset="0"/>
            </a:endParaRPr>
          </a:p>
          <a:p>
            <a:pPr algn="just"/>
            <a:endParaRPr lang="es-ES" sz="1200" dirty="0">
              <a:latin typeface="Arial" panose="020B0604020202020204" pitchFamily="34" charset="0"/>
              <a:cs typeface="Arial" panose="020B0604020202020204" pitchFamily="34" charset="0"/>
            </a:endParaRPr>
          </a:p>
          <a:p>
            <a:pPr algn="just"/>
            <a:endParaRPr lang="es-ES" sz="1200" dirty="0">
              <a:latin typeface="Arial" panose="020B0604020202020204" pitchFamily="34" charset="0"/>
              <a:cs typeface="Arial" panose="020B0604020202020204" pitchFamily="34" charset="0"/>
            </a:endParaRPr>
          </a:p>
        </p:txBody>
      </p:sp>
      <p:pic>
        <p:nvPicPr>
          <p:cNvPr id="3" name="Imagen 2">
            <a:extLst>
              <a:ext uri="{FF2B5EF4-FFF2-40B4-BE49-F238E27FC236}">
                <a16:creationId xmlns:a16="http://schemas.microsoft.com/office/drawing/2014/main" id="{B8621AB2-0D52-A73D-9058-6667E49043FB}"/>
              </a:ext>
            </a:extLst>
          </p:cNvPr>
          <p:cNvPicPr>
            <a:picLocks noChangeAspect="1"/>
          </p:cNvPicPr>
          <p:nvPr/>
        </p:nvPicPr>
        <p:blipFill>
          <a:blip r:embed="rId3"/>
          <a:stretch>
            <a:fillRect/>
          </a:stretch>
        </p:blipFill>
        <p:spPr>
          <a:xfrm>
            <a:off x="2885731" y="3024596"/>
            <a:ext cx="2484264" cy="2034358"/>
          </a:xfrm>
          <a:prstGeom prst="rect">
            <a:avLst/>
          </a:prstGeom>
        </p:spPr>
      </p:pic>
      <p:pic>
        <p:nvPicPr>
          <p:cNvPr id="7" name="Imagen 6">
            <a:extLst>
              <a:ext uri="{FF2B5EF4-FFF2-40B4-BE49-F238E27FC236}">
                <a16:creationId xmlns:a16="http://schemas.microsoft.com/office/drawing/2014/main" id="{58ED5E7C-01ED-470E-7A5F-27296B3492BB}"/>
              </a:ext>
            </a:extLst>
          </p:cNvPr>
          <p:cNvPicPr>
            <a:picLocks noChangeAspect="1"/>
          </p:cNvPicPr>
          <p:nvPr/>
        </p:nvPicPr>
        <p:blipFill>
          <a:blip r:embed="rId4"/>
          <a:stretch>
            <a:fillRect/>
          </a:stretch>
        </p:blipFill>
        <p:spPr>
          <a:xfrm>
            <a:off x="5166406" y="0"/>
            <a:ext cx="3977594" cy="4606108"/>
          </a:xfrm>
          <a:prstGeom prst="rect">
            <a:avLst/>
          </a:prstGeom>
        </p:spPr>
      </p:pic>
      <p:sp>
        <p:nvSpPr>
          <p:cNvPr id="2" name="Rectángulo 1">
            <a:extLst>
              <a:ext uri="{FF2B5EF4-FFF2-40B4-BE49-F238E27FC236}">
                <a16:creationId xmlns:a16="http://schemas.microsoft.com/office/drawing/2014/main" id="{2A627A71-812C-B89F-30BE-64282BD89F0D}"/>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4990987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8" name="Google Shape;98;p17"/>
          <p:cNvSpPr/>
          <p:nvPr/>
        </p:nvSpPr>
        <p:spPr>
          <a:xfrm flipH="1">
            <a:off x="200" y="4686025"/>
            <a:ext cx="7631700" cy="457500"/>
          </a:xfrm>
          <a:prstGeom prst="rect">
            <a:avLst/>
          </a:prstGeom>
          <a:solidFill>
            <a:srgbClr val="002E4C"/>
          </a:solidFill>
          <a:ln w="9525" cap="flat" cmpd="sng">
            <a:solidFill>
              <a:srgbClr val="002E4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7"/>
          <p:cNvSpPr/>
          <p:nvPr/>
        </p:nvSpPr>
        <p:spPr>
          <a:xfrm>
            <a:off x="8999475" y="4692200"/>
            <a:ext cx="144600" cy="457500"/>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63;p14">
            <a:extLst>
              <a:ext uri="{FF2B5EF4-FFF2-40B4-BE49-F238E27FC236}">
                <a16:creationId xmlns:a16="http://schemas.microsoft.com/office/drawing/2014/main" id="{9B13BC54-A292-AD4B-A8E4-063B9F2CB397}"/>
              </a:ext>
            </a:extLst>
          </p:cNvPr>
          <p:cNvSpPr txBox="1"/>
          <p:nvPr/>
        </p:nvSpPr>
        <p:spPr>
          <a:xfrm>
            <a:off x="305150" y="238423"/>
            <a:ext cx="3924300" cy="9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3200" dirty="0">
                <a:solidFill>
                  <a:srgbClr val="002E4C"/>
                </a:solidFill>
                <a:latin typeface="Open Sans ExtraBold"/>
                <a:ea typeface="Open Sans ExtraBold"/>
                <a:cs typeface="Open Sans ExtraBold"/>
                <a:sym typeface="Open Sans ExtraBold"/>
              </a:rPr>
              <a:t>Contenido</a:t>
            </a:r>
            <a:endParaRPr sz="3200" dirty="0">
              <a:solidFill>
                <a:srgbClr val="002E4C"/>
              </a:solidFill>
              <a:latin typeface="Open Sans ExtraBold"/>
              <a:ea typeface="Open Sans ExtraBold"/>
              <a:cs typeface="Open Sans ExtraBold"/>
              <a:sym typeface="Open Sans ExtraBold"/>
            </a:endParaRPr>
          </a:p>
        </p:txBody>
      </p:sp>
      <p:sp>
        <p:nvSpPr>
          <p:cNvPr id="6" name="Google Shape;89;p16">
            <a:extLst>
              <a:ext uri="{FF2B5EF4-FFF2-40B4-BE49-F238E27FC236}">
                <a16:creationId xmlns:a16="http://schemas.microsoft.com/office/drawing/2014/main" id="{85FA1AD6-561B-5E45-80B1-888B3CB186CE}"/>
              </a:ext>
            </a:extLst>
          </p:cNvPr>
          <p:cNvSpPr txBox="1"/>
          <p:nvPr/>
        </p:nvSpPr>
        <p:spPr>
          <a:xfrm>
            <a:off x="376795" y="919888"/>
            <a:ext cx="7939891" cy="3528125"/>
          </a:xfrm>
          <a:prstGeom prst="rect">
            <a:avLst/>
          </a:prstGeom>
          <a:noFill/>
          <a:ln>
            <a:noFill/>
          </a:ln>
        </p:spPr>
        <p:txBody>
          <a:bodyPr spcFirstLastPara="1" wrap="square" lIns="91425" tIns="91425" rIns="91425" bIns="91425" anchor="t" anchorCtr="0">
            <a:noAutofit/>
          </a:bodyPr>
          <a:lstStyle/>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Introducción y contextualización</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Tablas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Formularios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Caso práctico 1. ”Actividades formativas”</a:t>
            </a:r>
          </a:p>
          <a:p>
            <a:pPr marL="342900" lvl="0" indent="-342900" algn="l" rtl="0">
              <a:spcBef>
                <a:spcPts val="0"/>
              </a:spcBef>
              <a:spcAft>
                <a:spcPts val="0"/>
              </a:spcAft>
              <a:buAutoNum type="arabicPeriod"/>
            </a:pPr>
            <a:r>
              <a:rPr lang="es-ES" sz="1600" b="1" dirty="0">
                <a:solidFill>
                  <a:srgbClr val="002E4C"/>
                </a:solidFill>
                <a:latin typeface="Open Sans Extrabold"/>
                <a:ea typeface="Open Sans Extrabold"/>
                <a:cs typeface="Open Sans Extrabold"/>
                <a:sym typeface="Open Sans ExtraBold"/>
              </a:rPr>
              <a:t>Caso práctico 2. “Grupo de controles”</a:t>
            </a:r>
          </a:p>
          <a:p>
            <a:pPr marL="342900" lvl="0" indent="-342900" algn="l" rtl="0">
              <a:spcBef>
                <a:spcPts val="0"/>
              </a:spcBef>
              <a:spcAft>
                <a:spcPts val="0"/>
              </a:spcAft>
              <a:buAutoNum type="arabicPeriod"/>
            </a:pPr>
            <a:endParaRPr lang="es-ES" sz="1600" b="1" dirty="0">
              <a:solidFill>
                <a:srgbClr val="002E4C"/>
              </a:solidFill>
              <a:latin typeface="Open Sans Extrabold"/>
              <a:ea typeface="Open Sans Extrabold"/>
              <a:cs typeface="Open Sans Extrabold"/>
              <a:sym typeface="Open Sans ExtraBold"/>
            </a:endParaRPr>
          </a:p>
          <a:p>
            <a:pPr marL="342900" lvl="0" indent="-342900" algn="l" rtl="0">
              <a:spcBef>
                <a:spcPts val="0"/>
              </a:spcBef>
              <a:spcAft>
                <a:spcPts val="0"/>
              </a:spcAft>
              <a:buAutoNum type="arabicPeriod"/>
            </a:pPr>
            <a:endParaRPr lang="es-ES" sz="1600" b="1" dirty="0">
              <a:solidFill>
                <a:srgbClr val="002E4C"/>
              </a:solidFill>
              <a:latin typeface="Open Sans Extrabold"/>
              <a:ea typeface="Open Sans Extrabold"/>
              <a:cs typeface="Open Sans Extrabold"/>
              <a:sym typeface="Open Sans ExtraBold"/>
            </a:endParaRPr>
          </a:p>
        </p:txBody>
      </p:sp>
      <p:pic>
        <p:nvPicPr>
          <p:cNvPr id="3" name="Picture 2" descr="ADA ITS - Instituto Tecnológico Superior ADA ITS">
            <a:extLst>
              <a:ext uri="{FF2B5EF4-FFF2-40B4-BE49-F238E27FC236}">
                <a16:creationId xmlns:a16="http://schemas.microsoft.com/office/drawing/2014/main" id="{D7B78A42-3C0E-C0D0-05A1-78D3695C74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86471" y="4686025"/>
            <a:ext cx="1458433" cy="4448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2784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a:t>
            </a:r>
            <a:endParaRPr sz="2700" dirty="0"/>
          </a:p>
        </p:txBody>
      </p:sp>
      <p:sp>
        <p:nvSpPr>
          <p:cNvPr id="6" name="CuadroTexto 5">
            <a:extLst>
              <a:ext uri="{FF2B5EF4-FFF2-40B4-BE49-F238E27FC236}">
                <a16:creationId xmlns:a16="http://schemas.microsoft.com/office/drawing/2014/main" id="{0CE9D9F2-9121-134A-92A4-553ED159B8EB}"/>
              </a:ext>
            </a:extLst>
          </p:cNvPr>
          <p:cNvSpPr txBox="1"/>
          <p:nvPr/>
        </p:nvSpPr>
        <p:spPr>
          <a:xfrm>
            <a:off x="881743" y="964025"/>
            <a:ext cx="7380514" cy="3785652"/>
          </a:xfrm>
          <a:prstGeom prst="rect">
            <a:avLst/>
          </a:prstGeom>
          <a:noFill/>
        </p:spPr>
        <p:txBody>
          <a:bodyPr wrap="square" rtlCol="0">
            <a:spAutoFit/>
          </a:bodyPr>
          <a:lstStyle/>
          <a:p>
            <a:pPr algn="just"/>
            <a:r>
              <a:rPr lang="es-ES" sz="1200" dirty="0">
                <a:effectLst/>
                <a:latin typeface="Arial" panose="020B0604020202020204" pitchFamily="34" charset="0"/>
                <a:cs typeface="Arial" panose="020B0604020202020204" pitchFamily="34" charset="0"/>
              </a:rPr>
              <a:t>Los formularios nos van a permitir agrupar una serie de </a:t>
            </a:r>
            <a:r>
              <a:rPr lang="es-ES" sz="1200" b="1" dirty="0">
                <a:effectLst/>
                <a:latin typeface="Arial" panose="020B0604020202020204" pitchFamily="34" charset="0"/>
                <a:cs typeface="Arial" panose="020B0604020202020204" pitchFamily="34" charset="0"/>
              </a:rPr>
              <a:t>controles </a:t>
            </a:r>
            <a:r>
              <a:rPr lang="es-ES" sz="1200" dirty="0">
                <a:effectLst/>
                <a:latin typeface="Arial" panose="020B0604020202020204" pitchFamily="34" charset="0"/>
                <a:cs typeface="Arial" panose="020B0604020202020204" pitchFamily="34" charset="0"/>
              </a:rPr>
              <a:t>para recoger información de los usuarios y enviarla a un servidor web para que este procese los datos. Un ejemplo típico sería un formulario de contacto de una página web. </a:t>
            </a:r>
          </a:p>
          <a:p>
            <a:pPr algn="just"/>
            <a:endParaRPr lang="es-ES" sz="1200" dirty="0">
              <a:latin typeface="Arial" panose="020B0604020202020204" pitchFamily="34" charset="0"/>
              <a:cs typeface="Arial" panose="020B0604020202020204" pitchFamily="34" charset="0"/>
            </a:endParaRPr>
          </a:p>
          <a:p>
            <a:pPr algn="just"/>
            <a:r>
              <a:rPr lang="es-ES" sz="1200" dirty="0">
                <a:effectLst/>
                <a:latin typeface="Arial" panose="020B0604020202020204" pitchFamily="34" charset="0"/>
                <a:cs typeface="Arial" panose="020B0604020202020204" pitchFamily="34" charset="0"/>
              </a:rPr>
              <a:t>La etiqueta que engloba los controles es &lt;</a:t>
            </a:r>
            <a:r>
              <a:rPr lang="es-ES" sz="1200" dirty="0" err="1">
                <a:effectLst/>
                <a:latin typeface="Arial" panose="020B0604020202020204" pitchFamily="34" charset="0"/>
                <a:cs typeface="Arial" panose="020B0604020202020204" pitchFamily="34" charset="0"/>
              </a:rPr>
              <a:t>form</a:t>
            </a:r>
            <a:r>
              <a:rPr lang="es-ES" sz="1200" dirty="0">
                <a:effectLst/>
                <a:latin typeface="Arial" panose="020B0604020202020204" pitchFamily="34" charset="0"/>
                <a:cs typeface="Arial" panose="020B0604020202020204" pitchFamily="34" charset="0"/>
              </a:rPr>
              <a:t>&gt;. Se trata de un elemento de bloque, y puede contener otros elementos HTML además de los propios de los formularios. Los atributos asociados más importantes son: </a:t>
            </a:r>
            <a:endParaRPr lang="es-ES" sz="1200" dirty="0">
              <a:latin typeface="Arial" panose="020B0604020202020204" pitchFamily="34" charset="0"/>
              <a:cs typeface="Arial" panose="020B0604020202020204" pitchFamily="34" charset="0"/>
            </a:endParaRPr>
          </a:p>
          <a:p>
            <a:pPr algn="just"/>
            <a:endParaRPr lang="es-ES" sz="1200" dirty="0">
              <a:latin typeface="Arial" panose="020B0604020202020204" pitchFamily="34" charset="0"/>
              <a:cs typeface="Arial" panose="020B0604020202020204" pitchFamily="34" charset="0"/>
            </a:endParaRPr>
          </a:p>
          <a:p>
            <a:pPr algn="just"/>
            <a:r>
              <a:rPr lang="es-ES" sz="1200"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action</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aquí́ se indica la página web que va a recibir los datos que hemos introducido en el formulario. Normalmente, se trata de una página web dinámica que contendrá́ un script con un lenguaje de programación del lado del servidor, como podría ser PHP (</a:t>
            </a:r>
            <a:r>
              <a:rPr lang="es-ES" sz="1200" dirty="0" err="1">
                <a:effectLst/>
                <a:latin typeface="Arial" panose="020B0604020202020204" pitchFamily="34" charset="0"/>
                <a:cs typeface="Arial" panose="020B0604020202020204" pitchFamily="34" charset="0"/>
              </a:rPr>
              <a:t>Hypertext</a:t>
            </a:r>
            <a:r>
              <a:rPr lang="es-ES" sz="1200" dirty="0">
                <a:effectLst/>
                <a:latin typeface="Arial" panose="020B0604020202020204" pitchFamily="34" charset="0"/>
                <a:cs typeface="Arial" panose="020B0604020202020204" pitchFamily="34" charset="0"/>
              </a:rPr>
              <a:t> </a:t>
            </a:r>
            <a:r>
              <a:rPr lang="es-ES" sz="1200" dirty="0" err="1">
                <a:effectLst/>
                <a:latin typeface="Arial" panose="020B0604020202020204" pitchFamily="34" charset="0"/>
                <a:cs typeface="Arial" panose="020B0604020202020204" pitchFamily="34" charset="0"/>
              </a:rPr>
              <a:t>Preprocessor</a:t>
            </a:r>
            <a:r>
              <a:rPr lang="es-ES" sz="1200" dirty="0">
                <a:effectLst/>
                <a:latin typeface="Arial" panose="020B0604020202020204" pitchFamily="34" charset="0"/>
                <a:cs typeface="Arial" panose="020B0604020202020204" pitchFamily="34" charset="0"/>
              </a:rPr>
              <a:t>). </a:t>
            </a:r>
            <a:endParaRPr lang="es-ES" sz="1200" dirty="0">
              <a:latin typeface="Arial" panose="020B0604020202020204" pitchFamily="34" charset="0"/>
              <a:cs typeface="Arial" panose="020B0604020202020204" pitchFamily="34" charset="0"/>
            </a:endParaRPr>
          </a:p>
          <a:p>
            <a:pPr algn="just"/>
            <a:r>
              <a:rPr lang="es-ES" sz="1200"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method</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se indica de qué manera se va a enviar la información. Puede ser de dos tipos: </a:t>
            </a:r>
            <a:endParaRPr lang="es-ES" sz="1200" dirty="0">
              <a:latin typeface="Arial" panose="020B0604020202020204" pitchFamily="34" charset="0"/>
              <a:cs typeface="Arial" panose="020B0604020202020204" pitchFamily="34" charset="0"/>
            </a:endParaRPr>
          </a:p>
          <a:p>
            <a:pPr algn="just"/>
            <a:r>
              <a:rPr lang="es-ES" sz="1200" dirty="0">
                <a:effectLst/>
                <a:latin typeface="Arial" panose="020B0604020202020204" pitchFamily="34" charset="0"/>
                <a:cs typeface="Arial" panose="020B0604020202020204" pitchFamily="34" charset="0"/>
              </a:rPr>
              <a:t>• </a:t>
            </a:r>
            <a:r>
              <a:rPr lang="es-ES" sz="1200" b="1" dirty="0" err="1">
                <a:effectLst/>
                <a:latin typeface="Arial" panose="020B0604020202020204" pitchFamily="34" charset="0"/>
                <a:cs typeface="Arial" panose="020B0604020202020204" pitchFamily="34" charset="0"/>
              </a:rPr>
              <a:t>get</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la información aparece en la propia llamada de la página web; por lo tanto, los datos se pueden ver en la URL. Estos datos no deben ser sensibles, porque serán públicos. Este es el método por defecto, si no se indica ninguno. </a:t>
            </a:r>
            <a:endParaRPr lang="es-ES" sz="1200" dirty="0">
              <a:latin typeface="Arial" panose="020B0604020202020204" pitchFamily="34" charset="0"/>
              <a:cs typeface="Arial" panose="020B0604020202020204" pitchFamily="34" charset="0"/>
            </a:endParaRPr>
          </a:p>
          <a:p>
            <a:pPr algn="just"/>
            <a:r>
              <a:rPr lang="es-ES" sz="1200" dirty="0">
                <a:effectLst/>
                <a:latin typeface="Arial" panose="020B0604020202020204" pitchFamily="34" charset="0"/>
                <a:cs typeface="Arial" panose="020B0604020202020204" pitchFamily="34" charset="0"/>
              </a:rPr>
              <a:t>• </a:t>
            </a:r>
            <a:r>
              <a:rPr lang="es-ES" sz="1200" b="1" dirty="0">
                <a:effectLst/>
                <a:latin typeface="Arial" panose="020B0604020202020204" pitchFamily="34" charset="0"/>
                <a:cs typeface="Arial" panose="020B0604020202020204" pitchFamily="34" charset="0"/>
              </a:rPr>
              <a:t>post: </a:t>
            </a:r>
            <a:r>
              <a:rPr lang="es-ES" sz="1200" dirty="0">
                <a:effectLst/>
                <a:latin typeface="Arial" panose="020B0604020202020204" pitchFamily="34" charset="0"/>
                <a:cs typeface="Arial" panose="020B0604020202020204" pitchFamily="34" charset="0"/>
              </a:rPr>
              <a:t>la información se envía de manera oculta. </a:t>
            </a:r>
            <a:endParaRPr lang="es-ES" sz="1200" dirty="0">
              <a:latin typeface="Arial" panose="020B0604020202020204" pitchFamily="34" charset="0"/>
              <a:cs typeface="Arial" panose="020B0604020202020204" pitchFamily="34" charset="0"/>
            </a:endParaRPr>
          </a:p>
          <a:p>
            <a:pPr algn="just"/>
            <a:endParaRPr lang="es-ES" sz="1200" dirty="0">
              <a:latin typeface="Arial" panose="020B0604020202020204" pitchFamily="34" charset="0"/>
              <a:cs typeface="Arial" panose="020B0604020202020204" pitchFamily="34" charset="0"/>
            </a:endParaRPr>
          </a:p>
          <a:p>
            <a:pPr algn="just"/>
            <a:r>
              <a:rPr lang="es-ES" sz="1200" dirty="0">
                <a:effectLst/>
                <a:latin typeface="Arial" panose="020B0604020202020204" pitchFamily="34" charset="0"/>
                <a:cs typeface="Arial" panose="020B0604020202020204" pitchFamily="34" charset="0"/>
              </a:rPr>
              <a:t>Lo importante ahora es conocer el comportamiento de los atributos </a:t>
            </a:r>
            <a:r>
              <a:rPr lang="es-ES" sz="1200" b="1" dirty="0" err="1">
                <a:effectLst/>
                <a:latin typeface="Arial" panose="020B0604020202020204" pitchFamily="34" charset="0"/>
                <a:cs typeface="Arial" panose="020B0604020202020204" pitchFamily="34" charset="0"/>
              </a:rPr>
              <a:t>action</a:t>
            </a:r>
            <a:r>
              <a:rPr lang="es-ES" sz="1200" b="1" dirty="0">
                <a:effectLst/>
                <a:latin typeface="Arial" panose="020B0604020202020204" pitchFamily="34" charset="0"/>
                <a:cs typeface="Arial" panose="020B0604020202020204" pitchFamily="34" charset="0"/>
              </a:rPr>
              <a:t> y </a:t>
            </a:r>
            <a:r>
              <a:rPr lang="es-ES" sz="1200" b="1" dirty="0" err="1">
                <a:effectLst/>
                <a:latin typeface="Arial" panose="020B0604020202020204" pitchFamily="34" charset="0"/>
                <a:cs typeface="Arial" panose="020B0604020202020204" pitchFamily="34" charset="0"/>
              </a:rPr>
              <a:t>method</a:t>
            </a:r>
            <a:r>
              <a:rPr lang="es-ES" sz="1200" b="1" dirty="0">
                <a:effectLst/>
                <a:latin typeface="Arial" panose="020B0604020202020204" pitchFamily="34" charset="0"/>
                <a:cs typeface="Arial" panose="020B0604020202020204" pitchFamily="34" charset="0"/>
              </a:rPr>
              <a:t> </a:t>
            </a:r>
            <a:r>
              <a:rPr lang="es-ES" sz="1200" dirty="0">
                <a:effectLst/>
                <a:latin typeface="Arial" panose="020B0604020202020204" pitchFamily="34" charset="0"/>
                <a:cs typeface="Arial" panose="020B0604020202020204" pitchFamily="34" charset="0"/>
              </a:rPr>
              <a:t>de </a:t>
            </a:r>
            <a:r>
              <a:rPr lang="es-ES" sz="1200" dirty="0" err="1">
                <a:effectLst/>
                <a:latin typeface="Arial" panose="020B0604020202020204" pitchFamily="34" charset="0"/>
                <a:cs typeface="Arial" panose="020B0604020202020204" pitchFamily="34" charset="0"/>
              </a:rPr>
              <a:t>form</a:t>
            </a:r>
            <a:r>
              <a:rPr lang="es-ES" sz="1200" dirty="0">
                <a:effectLst/>
                <a:latin typeface="Arial" panose="020B0604020202020204" pitchFamily="34" charset="0"/>
                <a:cs typeface="Arial" panose="020B0604020202020204" pitchFamily="34" charset="0"/>
              </a:rPr>
              <a:t>, que provocan, que al clicar el </a:t>
            </a:r>
            <a:r>
              <a:rPr lang="es-ES" sz="1200" dirty="0" err="1">
                <a:effectLst/>
                <a:latin typeface="Arial" panose="020B0604020202020204" pitchFamily="34" charset="0"/>
                <a:cs typeface="Arial" panose="020B0604020202020204" pitchFamily="34" charset="0"/>
              </a:rPr>
              <a:t>botón</a:t>
            </a:r>
            <a:r>
              <a:rPr lang="es-ES" sz="1200" dirty="0">
                <a:effectLst/>
                <a:latin typeface="Arial" panose="020B0604020202020204" pitchFamily="34" charset="0"/>
                <a:cs typeface="Arial" panose="020B0604020202020204" pitchFamily="34" charset="0"/>
              </a:rPr>
              <a:t> «Enviar» </a:t>
            </a:r>
            <a:endParaRPr lang="es-ES" sz="1200" dirty="0">
              <a:latin typeface="Arial" panose="020B0604020202020204" pitchFamily="34" charset="0"/>
              <a:cs typeface="Arial" panose="020B0604020202020204" pitchFamily="34" charset="0"/>
            </a:endParaRPr>
          </a:p>
          <a:p>
            <a:pPr algn="just"/>
            <a:endParaRPr lang="es-ES" sz="1200" dirty="0">
              <a:latin typeface="Arial" panose="020B0604020202020204" pitchFamily="34" charset="0"/>
              <a:cs typeface="Arial" panose="020B0604020202020204" pitchFamily="34" charset="0"/>
            </a:endParaRPr>
          </a:p>
        </p:txBody>
      </p:sp>
      <p:sp>
        <p:nvSpPr>
          <p:cNvPr id="2" name="Rectángulo 1">
            <a:extLst>
              <a:ext uri="{FF2B5EF4-FFF2-40B4-BE49-F238E27FC236}">
                <a16:creationId xmlns:a16="http://schemas.microsoft.com/office/drawing/2014/main" id="{5014F483-33F1-2DCA-7E2E-634264AB1BD8}"/>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691490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4" name="Google Shape;154;p8"/>
          <p:cNvSpPr txBox="1">
            <a:spLocks noGrp="1"/>
          </p:cNvSpPr>
          <p:nvPr>
            <p:ph type="title"/>
          </p:nvPr>
        </p:nvSpPr>
        <p:spPr>
          <a:xfrm>
            <a:off x="795250" y="384125"/>
            <a:ext cx="7857300" cy="579900"/>
          </a:xfrm>
          <a:prstGeom prst="rect">
            <a:avLst/>
          </a:prstGeom>
          <a:noFill/>
          <a:ln>
            <a:noFill/>
          </a:ln>
        </p:spPr>
        <p:txBody>
          <a:bodyPr spcFirstLastPara="1" wrap="square" lIns="91425" tIns="91425" rIns="91425" bIns="91425" anchor="t" anchorCtr="0">
            <a:noAutofit/>
          </a:bodyPr>
          <a:lstStyle/>
          <a:p>
            <a:pPr>
              <a:buSzPts val="2700"/>
            </a:pPr>
            <a:r>
              <a:rPr lang="es-ES" sz="2800" b="1" dirty="0">
                <a:solidFill>
                  <a:srgbClr val="002E4C"/>
                </a:solidFill>
                <a:latin typeface="Open Sans Extrabold"/>
                <a:ea typeface="Open Sans Extrabold"/>
                <a:cs typeface="Open Sans Extrabold"/>
                <a:sym typeface="Open Sans ExtraBold"/>
              </a:rPr>
              <a:t>3. Formularios</a:t>
            </a:r>
            <a:endParaRPr sz="2700" dirty="0"/>
          </a:p>
        </p:txBody>
      </p:sp>
      <p:pic>
        <p:nvPicPr>
          <p:cNvPr id="3" name="Imagen 2">
            <a:extLst>
              <a:ext uri="{FF2B5EF4-FFF2-40B4-BE49-F238E27FC236}">
                <a16:creationId xmlns:a16="http://schemas.microsoft.com/office/drawing/2014/main" id="{BDAA886E-C092-BAC1-FB9B-A8208B10D309}"/>
              </a:ext>
            </a:extLst>
          </p:cNvPr>
          <p:cNvPicPr>
            <a:picLocks noChangeAspect="1"/>
          </p:cNvPicPr>
          <p:nvPr/>
        </p:nvPicPr>
        <p:blipFill>
          <a:blip r:embed="rId3"/>
          <a:stretch>
            <a:fillRect/>
          </a:stretch>
        </p:blipFill>
        <p:spPr>
          <a:xfrm>
            <a:off x="795250" y="964025"/>
            <a:ext cx="4782276" cy="2249473"/>
          </a:xfrm>
          <a:prstGeom prst="rect">
            <a:avLst/>
          </a:prstGeom>
        </p:spPr>
      </p:pic>
      <p:pic>
        <p:nvPicPr>
          <p:cNvPr id="4" name="Imagen 3">
            <a:extLst>
              <a:ext uri="{FF2B5EF4-FFF2-40B4-BE49-F238E27FC236}">
                <a16:creationId xmlns:a16="http://schemas.microsoft.com/office/drawing/2014/main" id="{3620DE15-3C4F-B9B8-AC48-6BBE0A213523}"/>
              </a:ext>
            </a:extLst>
          </p:cNvPr>
          <p:cNvPicPr>
            <a:picLocks noChangeAspect="1"/>
          </p:cNvPicPr>
          <p:nvPr/>
        </p:nvPicPr>
        <p:blipFill>
          <a:blip r:embed="rId4"/>
          <a:stretch>
            <a:fillRect/>
          </a:stretch>
        </p:blipFill>
        <p:spPr>
          <a:xfrm>
            <a:off x="6217919" y="1296197"/>
            <a:ext cx="2588623" cy="1275553"/>
          </a:xfrm>
          <a:prstGeom prst="rect">
            <a:avLst/>
          </a:prstGeom>
        </p:spPr>
      </p:pic>
      <p:sp>
        <p:nvSpPr>
          <p:cNvPr id="2" name="Rectángulo 1">
            <a:extLst>
              <a:ext uri="{FF2B5EF4-FFF2-40B4-BE49-F238E27FC236}">
                <a16:creationId xmlns:a16="http://schemas.microsoft.com/office/drawing/2014/main" id="{0F096748-D6CB-359A-0BFF-A3B3F0B9D748}"/>
              </a:ext>
            </a:extLst>
          </p:cNvPr>
          <p:cNvSpPr/>
          <p:nvPr/>
        </p:nvSpPr>
        <p:spPr>
          <a:xfrm>
            <a:off x="7988595" y="4693008"/>
            <a:ext cx="517452" cy="450492"/>
          </a:xfrm>
          <a:prstGeom prst="rect">
            <a:avLst/>
          </a:prstGeom>
          <a:solidFill>
            <a:srgbClr val="002E4C"/>
          </a:solidFill>
          <a:ln>
            <a:solidFill>
              <a:srgbClr val="002E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43857025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2182</TotalTime>
  <Words>1293</Words>
  <Application>Microsoft Office PowerPoint</Application>
  <PresentationFormat>Presentación en pantalla (16:9)</PresentationFormat>
  <Paragraphs>116</Paragraphs>
  <Slides>27</Slides>
  <Notes>27</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27</vt:i4>
      </vt:variant>
    </vt:vector>
  </HeadingPairs>
  <TitlesOfParts>
    <vt:vector size="32" baseType="lpstr">
      <vt:lpstr>Arial</vt:lpstr>
      <vt:lpstr>Open Sans ExtraBold</vt:lpstr>
      <vt:lpstr>Open Sans ExtraBold</vt:lpstr>
      <vt:lpstr>Open Sans</vt:lpstr>
      <vt:lpstr>Simple Light</vt:lpstr>
      <vt:lpstr>Presentación de PowerPoint</vt:lpstr>
      <vt:lpstr>Presentación de PowerPoint</vt:lpstr>
      <vt:lpstr>Presentación de PowerPoint</vt:lpstr>
      <vt:lpstr>2. Tablas</vt:lpstr>
      <vt:lpstr>2. Tablas</vt:lpstr>
      <vt:lpstr>2. Tablas</vt:lpstr>
      <vt:lpstr>Presentación de PowerPoint</vt:lpstr>
      <vt:lpstr>3. Formularios</vt:lpstr>
      <vt:lpstr>3. Formularios</vt:lpstr>
      <vt:lpstr>3. Formularios. Get y Post</vt:lpstr>
      <vt:lpstr>3. Formularios. Atributos comunes</vt:lpstr>
      <vt:lpstr>3. Formularios. Controles</vt:lpstr>
      <vt:lpstr>3. Formularios. Controles</vt:lpstr>
      <vt:lpstr>3. Formularios. Controles</vt:lpstr>
      <vt:lpstr>3. Formularios. Cajas de texto</vt:lpstr>
      <vt:lpstr>3. Formularios. Cajas de texto</vt:lpstr>
      <vt:lpstr>3. Formularios. Casillas de verificación</vt:lpstr>
      <vt:lpstr>3. Formularios. Casillas de verificación</vt:lpstr>
      <vt:lpstr>3. Formularios. Radio Botones</vt:lpstr>
      <vt:lpstr>3. Formularios. Radio Botones</vt:lpstr>
      <vt:lpstr>3. Formularios. Lista desplegables</vt:lpstr>
      <vt:lpstr>3. Formularios. Lista desplegables</vt:lpstr>
      <vt:lpstr>Presentación de PowerPoint</vt:lpstr>
      <vt:lpstr>4. Caso práctico 1. “Actividades formativas”</vt:lpstr>
      <vt:lpstr>Presentación de PowerPoint</vt:lpstr>
      <vt:lpstr>5. Caso práctico 2. “Grupo de controles”</vt:lpstr>
      <vt:lpstr>5. Caso práctico 2. “Grupo de controles”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jesus doña</cp:lastModifiedBy>
  <cp:revision>43</cp:revision>
  <dcterms:modified xsi:type="dcterms:W3CDTF">2022-10-27T08:20:48Z</dcterms:modified>
</cp:coreProperties>
</file>